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28" r:id="rId4"/>
  </p:sldMasterIdLst>
  <p:notesMasterIdLst>
    <p:notesMasterId r:id="rId48"/>
  </p:notesMasterIdLst>
  <p:handoutMasterIdLst>
    <p:handoutMasterId r:id="rId49"/>
  </p:handoutMasterIdLst>
  <p:sldIdLst>
    <p:sldId id="256" r:id="rId5"/>
    <p:sldId id="257" r:id="rId6"/>
    <p:sldId id="286" r:id="rId7"/>
    <p:sldId id="287" r:id="rId8"/>
    <p:sldId id="288" r:id="rId9"/>
    <p:sldId id="289" r:id="rId10"/>
    <p:sldId id="290" r:id="rId11"/>
    <p:sldId id="291" r:id="rId12"/>
    <p:sldId id="292" r:id="rId13"/>
    <p:sldId id="265" r:id="rId14"/>
    <p:sldId id="293" r:id="rId15"/>
    <p:sldId id="294" r:id="rId16"/>
    <p:sldId id="295" r:id="rId17"/>
    <p:sldId id="296" r:id="rId18"/>
    <p:sldId id="298" r:id="rId19"/>
    <p:sldId id="270" r:id="rId20"/>
    <p:sldId id="299" r:id="rId21"/>
    <p:sldId id="301" r:id="rId22"/>
    <p:sldId id="297" r:id="rId23"/>
    <p:sldId id="305" r:id="rId24"/>
    <p:sldId id="302" r:id="rId25"/>
    <p:sldId id="304" r:id="rId26"/>
    <p:sldId id="306" r:id="rId27"/>
    <p:sldId id="307" r:id="rId28"/>
    <p:sldId id="308" r:id="rId29"/>
    <p:sldId id="309" r:id="rId30"/>
    <p:sldId id="310" r:id="rId31"/>
    <p:sldId id="311" r:id="rId32"/>
    <p:sldId id="313" r:id="rId33"/>
    <p:sldId id="314" r:id="rId34"/>
    <p:sldId id="315" r:id="rId35"/>
    <p:sldId id="316" r:id="rId36"/>
    <p:sldId id="317" r:id="rId37"/>
    <p:sldId id="318" r:id="rId38"/>
    <p:sldId id="320" r:id="rId39"/>
    <p:sldId id="321" r:id="rId40"/>
    <p:sldId id="323" r:id="rId41"/>
    <p:sldId id="324" r:id="rId42"/>
    <p:sldId id="325" r:id="rId43"/>
    <p:sldId id="326" r:id="rId44"/>
    <p:sldId id="322" r:id="rId45"/>
    <p:sldId id="283" r:id="rId46"/>
    <p:sldId id="282" r:id="rId47"/>
  </p:sldIdLst>
  <p:sldSz cx="12192000" cy="6858000"/>
  <p:notesSz cx="7104063" cy="10234613"/>
  <p:defaultTextStyle>
    <a:defPPr rtl="0">
      <a:defRPr lang="ko-kr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Jeawon" initials="J" lastIdx="1" clrIdx="0">
    <p:extLst>
      <p:ext uri="{19B8F6BF-5375-455C-9EA6-DF929625EA0E}">
        <p15:presenceInfo xmlns:p15="http://schemas.microsoft.com/office/powerpoint/2012/main" userId="f2cf9ff33fff7aba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0C0D"/>
    <a:srgbClr val="FBFBFB"/>
    <a:srgbClr val="FEFEFE"/>
    <a:srgbClr val="FFFFFF"/>
    <a:srgbClr val="F4F4F4"/>
    <a:srgbClr val="969696"/>
    <a:srgbClr val="FCFCFC"/>
    <a:srgbClr val="606C70"/>
    <a:srgbClr val="000000"/>
    <a:srgbClr val="F6A21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B4B8C42-68D4-4A51-BECF-184F13F984C7}" v="3282" dt="2020-09-15T06:58:50.06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74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7" d="100"/>
          <a:sy n="87" d="100"/>
        </p:scale>
        <p:origin x="3840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commentAuthors" Target="commentAuthors.xml"/><Relationship Id="rId55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handoutMaster" Target="handoutMasters/handout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09-15T16:23:13.500" idx="1">
    <p:pos x="7418" y="743"/>
    <p:text/>
    <p:extLst>
      <p:ext uri="{C676402C-5697-4E1C-873F-D02D1690AC5C}">
        <p15:threadingInfo xmlns:p15="http://schemas.microsoft.com/office/powerpoint/2012/main" timeZoneBias="-54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B2011374-8640-4C79-BC38-60631A291B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CB9E6E0-61D1-4594-8AE5-F5E2AF6CC53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/>
            </a:lvl1pPr>
          </a:lstStyle>
          <a:p>
            <a:pPr rtl="0"/>
            <a:fld id="{874B4A64-4438-4E64-89A3-325AC8A355E1}" type="datetime1">
              <a:rPr lang="ko-KR" altLang="en-US" smtClean="0">
                <a:latin typeface="+mj-ea"/>
                <a:ea typeface="+mj-ea"/>
              </a:rPr>
              <a:t>2020-09-15</a:t>
            </a:fld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9516A64-E5FD-42D9-99F2-342E304D0098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/>
            </a:lvl1pPr>
          </a:lstStyle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800185B-CA9A-4531-8671-E8F7ACB9D7F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/>
            </a:lvl1pPr>
          </a:lstStyle>
          <a:p>
            <a:pPr rtl="0"/>
            <a:fld id="{C87D9F4C-BC45-4524-A8C5-C39815D4C1CD}" type="slidenum">
              <a:rPr lang="en-US" altLang="ko-KR" smtClean="0">
                <a:latin typeface="+mj-ea"/>
                <a:ea typeface="+mj-ea"/>
              </a:rPr>
              <a:t>‹#›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0377660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3992" y="0"/>
            <a:ext cx="3078427" cy="513508"/>
          </a:xfrm>
          <a:prstGeom prst="rect">
            <a:avLst/>
          </a:prstGeom>
        </p:spPr>
        <p:txBody>
          <a:bodyPr vert="horz" lIns="99075" tIns="49538" rIns="99075" bIns="49538" rtlCol="0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48EE5485-D92A-4975-AB88-B3D3666B8C3C}" type="datetime1">
              <a:rPr lang="ko-KR" altLang="en-US" smtClean="0"/>
              <a:pPr/>
              <a:t>2020-09-15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75" tIns="49538" rIns="99075" bIns="49538" rtlCol="0" anchor="ctr"/>
          <a:lstStyle/>
          <a:p>
            <a:pPr rtl="0"/>
            <a:endParaRPr lang="ko-KR" altLang="en-US" noProof="0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10407" y="4925407"/>
            <a:ext cx="5683250" cy="4029879"/>
          </a:xfrm>
          <a:prstGeom prst="rect">
            <a:avLst/>
          </a:prstGeom>
        </p:spPr>
        <p:txBody>
          <a:bodyPr vert="horz" lIns="99075" tIns="49538" rIns="99075" bIns="49538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l">
              <a:defRPr sz="1300">
                <a:latin typeface="+mj-ea"/>
                <a:ea typeface="+mj-ea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3992" y="9721107"/>
            <a:ext cx="3078427" cy="513507"/>
          </a:xfrm>
          <a:prstGeom prst="rect">
            <a:avLst/>
          </a:prstGeom>
        </p:spPr>
        <p:txBody>
          <a:bodyPr vert="horz" lIns="99075" tIns="49538" rIns="99075" bIns="49538" rtlCol="0" anchor="b"/>
          <a:lstStyle>
            <a:lvl1pPr algn="r">
              <a:defRPr sz="1300">
                <a:latin typeface="+mj-ea"/>
                <a:ea typeface="+mj-ea"/>
              </a:defRPr>
            </a:lvl1pPr>
          </a:lstStyle>
          <a:p>
            <a:fld id="{83A0416F-01A1-4FE7-950D-F948D1432F7C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22037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j-ea"/>
        <a:ea typeface="+mj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969965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10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4337933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11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3165345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12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9045574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13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775674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14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77661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15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777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16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815188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17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8948494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19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869669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20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141908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9007682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21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890625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22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67047909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23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62437755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24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902282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25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938497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26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2203432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27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5321623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28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5250079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29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774374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30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409161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2975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31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022375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32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645408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33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1923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34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359350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35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0414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36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255836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37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5930636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38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903558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39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6081755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40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552920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4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2443464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41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4732992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42</a:t>
            </a:fld>
            <a:endParaRPr lang="ko-KR" altLang="en-US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57737132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43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346250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5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7152393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6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2498094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7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4950188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8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187649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 rtlCol="0"/>
          <a:lstStyle/>
          <a:p>
            <a:pPr rtl="0"/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/>
          <a:p>
            <a:pPr rtl="0"/>
            <a:fld id="{83A0416F-01A1-4FE7-950D-F948D1432F7C}" type="slidenum">
              <a:rPr lang="en-US" altLang="ko-KR" smtClean="0">
                <a:latin typeface="+mj-ea"/>
                <a:ea typeface="+mj-ea"/>
              </a:rPr>
              <a:t>9</a:t>
            </a:fld>
            <a:endParaRPr lang="ko-KR" altLang="en-US" dirty="0"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484916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 rtlCol="0"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ko-KR" altLang="en-US" noProof="0" dirty="0"/>
              <a:t>클릭하여 마스터 부제목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900987A-F402-4361-82B1-E48517F8C7F2}" type="datetime1">
              <a:rPr lang="ko-KR" altLang="en-US" noProof="0" smtClean="0"/>
              <a:t>2020-09-15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
             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8270778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9E2C8CEE-A87F-4441-81C5-4B48B34593A5}" type="datetime1">
              <a:rPr lang="ko-KR" altLang="en-US" noProof="0" smtClean="0"/>
              <a:t>2020-09-15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7384287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 rtlCol="0"/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053598E6-C159-427C-BBDE-3E507C2B8C45}" type="datetime1">
              <a:rPr lang="ko-KR" altLang="en-US" noProof="0" smtClean="0"/>
              <a:t>2020-09-15</a:t>
            </a:fld>
            <a:endParaRPr lang="ko-KR" altLang="en-US" noProof="0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
             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4222386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625236FF-51B1-4E76-8C80-CF63CEF0B7A0}" type="datetime1">
              <a:rPr lang="ko-KR" altLang="en-US" noProof="0" smtClean="0"/>
              <a:t>2020-09-15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
             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1822753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rtlCol="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rtlCol="0"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84ECA7C-F0D8-4F90-8155-E4B9B07F2CB8}" type="datetime1">
              <a:rPr lang="ko-KR" altLang="en-US" noProof="0" smtClean="0"/>
              <a:t>2020-09-15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
             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8285611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8A57E01-1BB3-4EB4-A95C-405D70246657}" type="datetime1">
              <a:rPr lang="ko-KR" altLang="en-US" noProof="0" smtClean="0"/>
              <a:t>2020-09-15</a:t>
            </a:fld>
            <a:endParaRPr lang="ko-KR" altLang="en-US" noProof="0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
              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66587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 rtlCol="0"/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 rtlCol="0"/>
          <a:lstStyle>
            <a:lvl5pPr>
              <a:defRPr/>
            </a:lvl5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11" name="텍스트 개체 틀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rtlCol="0"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E2B1CC16-644E-49F2-BBE2-9428B793D9B3}" type="datetime1">
              <a:rPr lang="ko-KR" altLang="en-US" noProof="0" smtClean="0"/>
              <a:t>2020-09-15</a:t>
            </a:fld>
            <a:endParaRPr lang="ko-KR" altLang="en-US" noProof="0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
              </a:t>
            </a: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pPr/>
              <a:t>‹#›</a:t>
            </a:fld>
            <a:endParaRPr lang="ko-KR" altLang="en-US" noProof="0" dirty="0"/>
          </a:p>
        </p:txBody>
      </p:sp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5588993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7264A6EF-8975-40BB-B576-8F9BAADC46EC}" type="datetime1">
              <a:rPr lang="ko-KR" altLang="en-US" noProof="0" smtClean="0"/>
              <a:t>2020-09-15</a:t>
            </a:fld>
            <a:endParaRPr lang="ko-KR" altLang="en-US" noProof="0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
              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70077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비어 있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8C3B3776-F770-4FE4-9D16-AD0B1C2FB628}" type="datetime1">
              <a:rPr lang="ko-KR" altLang="en-US" noProof="0" smtClean="0"/>
              <a:t>2020-09-15</a:t>
            </a:fld>
            <a:endParaRPr lang="ko-KR" altLang="en-US" noProof="0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ko-KR" altLang="en-US" noProof="0" dirty="0"/>
              <a:t>
             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359989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직사각형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 rtlCol="0"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9" name="날짜 개체 틀 8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rtl="0"/>
            <a:fld id="{CC231882-D7D1-465E-909A-22242240BD24}" type="datetime1">
              <a:rPr lang="ko-KR" altLang="en-US" noProof="0" smtClean="0"/>
              <a:t>2020-09-15</a:t>
            </a:fld>
            <a:endParaRPr lang="ko-KR" altLang="en-US" noProof="0" dirty="0"/>
          </a:p>
        </p:txBody>
      </p:sp>
      <p:sp>
        <p:nvSpPr>
          <p:cNvPr id="10" name="바닥글 개체 틀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ko-KR" altLang="en-US" noProof="0" dirty="0"/>
              <a:t>
              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2053525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rtlCol="0"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그림 개체 틀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rtlCol="0"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rtl="0"/>
            <a:r>
              <a:rPr lang="ko-KR" altLang="en-US" noProof="0" dirty="0"/>
              <a:t>그림을 추가하려면 아이콘을 클릭하세요</a:t>
            </a:r>
            <a:r>
              <a:rPr lang="en-US" altLang="ko-KR" noProof="0" dirty="0"/>
              <a:t>.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rtlCol="0"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rtl="0"/>
            <a:r>
              <a:rPr lang="ko-KR" altLang="en-US" noProof="0" dirty="0"/>
              <a:t>마스터 텍스트 스타일 편집</a:t>
            </a:r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pPr rtl="0"/>
            <a:fld id="{F66354E5-8B9D-451D-BEA8-B806371D99C0}" type="datetime1">
              <a:rPr lang="ko-KR" altLang="en-US" noProof="0" smtClean="0"/>
              <a:t>2020-09-15</a:t>
            </a:fld>
            <a:endParaRPr lang="ko-KR" altLang="en-US" noProof="0" dirty="0"/>
          </a:p>
        </p:txBody>
      </p:sp>
      <p:sp>
        <p:nvSpPr>
          <p:cNvPr id="9" name="바닥글 개체 틀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 rtlCol="0"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pPr rtl="0"/>
            <a:r>
              <a:rPr lang="ko-KR" altLang="en-US" noProof="0" dirty="0"/>
              <a:t>
              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6D22F896-40B5-4ADD-8801-0D06FADFA095}" type="slidenum">
              <a:rPr lang="en-US" altLang="ko-KR" noProof="0" smtClean="0"/>
              <a:t>‹#›</a:t>
            </a:fld>
            <a:endParaRPr lang="ko-KR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9477895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pPr rtl="0"/>
            <a:r>
              <a:rPr lang="ko-KR" altLang="en-US" noProof="0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ko-KR" altLang="en-US" noProof="0" dirty="0"/>
              <a:t>마스터 텍스트 스타일 편집</a:t>
            </a:r>
          </a:p>
          <a:p>
            <a:pPr lvl="1" rtl="0"/>
            <a:r>
              <a:rPr lang="ko-KR" altLang="en-US" noProof="0" dirty="0"/>
              <a:t>둘째 수준</a:t>
            </a:r>
          </a:p>
          <a:p>
            <a:pPr lvl="2" rtl="0"/>
            <a:r>
              <a:rPr lang="ko-KR" altLang="en-US" noProof="0" dirty="0"/>
              <a:t>셋째 수준</a:t>
            </a:r>
          </a:p>
          <a:p>
            <a:pPr lvl="3" rtl="0"/>
            <a:r>
              <a:rPr lang="ko-KR" altLang="en-US" noProof="0" dirty="0"/>
              <a:t>넷째 수준</a:t>
            </a:r>
          </a:p>
          <a:p>
            <a:pPr lvl="4" rtl="0"/>
            <a:r>
              <a:rPr lang="ko-KR" altLang="en-US" noProof="0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D9E33F13-2F9A-438C-BCDF-CBC5B109F9EA}" type="datetime1">
              <a:rPr lang="ko-KR" altLang="en-US" smtClean="0"/>
              <a:t>2020-09-15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r>
              <a:rPr lang="ko-KR" altLang="en-US"/>
              <a:t>
              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fld id="{6D22F896-40B5-4ADD-8801-0D06FADFA095}" type="slidenum">
              <a:rPr lang="en-US" altLang="ko-KR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59011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9" r:id="rId1"/>
    <p:sldLayoutId id="2147483830" r:id="rId2"/>
    <p:sldLayoutId id="2147483831" r:id="rId3"/>
    <p:sldLayoutId id="2147483832" r:id="rId4"/>
    <p:sldLayoutId id="2147483833" r:id="rId5"/>
    <p:sldLayoutId id="2147483834" r:id="rId6"/>
    <p:sldLayoutId id="2147483835" r:id="rId7"/>
    <p:sldLayoutId id="2147483836" r:id="rId8"/>
    <p:sldLayoutId id="2147483837" r:id="rId9"/>
    <p:sldLayoutId id="2147483838" r:id="rId10"/>
    <p:sldLayoutId id="2147483839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맑은 고딕" panose="020B0503020000020004" pitchFamily="50" charset="-127"/>
          <a:ea typeface="맑은 고딕" panose="020B0503020000020004" pitchFamily="50" charset="-127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맑은 고딕" panose="020B0503020000020004" pitchFamily="50" charset="-127"/>
          <a:ea typeface="맑은 고딕" panose="020B0503020000020004" pitchFamily="50" charset="-127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26.png"/><Relationship Id="rId4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microsoft.com/office/2007/relationships/hdphoto" Target="../media/hdphoto2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redhat.com/ko/topics/api/what-are-application-programming-interface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hyperlink" Target="https://en.dict.naver.com/#/entry/enko/3f998a16d166491f97b2de4086417a1e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:a16="http://schemas.microsoft.com/office/drawing/2014/main" id="{020767AB-BFB2-45B7-9455-2182345337B3}"/>
              </a:ext>
            </a:extLst>
          </p:cNvPr>
          <p:cNvSpPr/>
          <p:nvPr/>
        </p:nvSpPr>
        <p:spPr>
          <a:xfrm>
            <a:off x="-1570435" y="-1050050"/>
            <a:ext cx="15609746" cy="9880545"/>
          </a:xfrm>
          <a:prstGeom prst="rect">
            <a:avLst/>
          </a:prstGeom>
          <a:solidFill>
            <a:srgbClr val="000000">
              <a:alpha val="44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981E6A2-4656-4CFE-9BF4-39D81EE2CA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bg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 descr="금융 거래 번호">
            <a:extLst>
              <a:ext uri="{FF2B5EF4-FFF2-40B4-BE49-F238E27FC236}">
                <a16:creationId xmlns:a16="http://schemas.microsoft.com/office/drawing/2014/main" id="{112B9624-F8A1-4831-AE43-1D9E266CFF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"/>
          <a:stretch/>
        </p:blipFill>
        <p:spPr>
          <a:xfrm>
            <a:off x="0" y="10"/>
            <a:ext cx="12191999" cy="6857990"/>
          </a:xfrm>
          <a:prstGeom prst="rect">
            <a:avLst/>
          </a:prstGeom>
          <a:ln>
            <a:solidFill>
              <a:srgbClr val="4472C4"/>
            </a:solidFill>
          </a:ln>
        </p:spPr>
      </p:pic>
      <p:pic>
        <p:nvPicPr>
          <p:cNvPr id="1026" name="Picture 2" descr="AWS Lambda 로 하는 Hello World! | VELOPERT.LOG">
            <a:extLst>
              <a:ext uri="{FF2B5EF4-FFF2-40B4-BE49-F238E27FC236}">
                <a16:creationId xmlns:a16="http://schemas.microsoft.com/office/drawing/2014/main" id="{46611172-222B-472F-B91B-36C430C1BD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491"/>
            <a:ext cx="12201886" cy="6861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D8F42D7-3F23-46EE-85C9-C11EF5A2AFE7}"/>
              </a:ext>
            </a:extLst>
          </p:cNvPr>
          <p:cNvSpPr/>
          <p:nvPr/>
        </p:nvSpPr>
        <p:spPr>
          <a:xfrm>
            <a:off x="3488121" y="907502"/>
            <a:ext cx="5215757" cy="4900447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0991B7C-77BC-49DF-A8C0-79E6D65884A9}"/>
              </a:ext>
            </a:extLst>
          </p:cNvPr>
          <p:cNvSpPr txBox="1"/>
          <p:nvPr/>
        </p:nvSpPr>
        <p:spPr>
          <a:xfrm>
            <a:off x="3630667" y="1778219"/>
            <a:ext cx="4937233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latin typeface="Comic Sans MS"/>
                <a:ea typeface="GungSuh"/>
              </a:rPr>
              <a:t>Lambda</a:t>
            </a:r>
            <a:r>
              <a:rPr lang="ko-KR" altLang="en-US" sz="4000" dirty="0">
                <a:latin typeface="Comic Sans MS"/>
                <a:ea typeface="GungSuh"/>
              </a:rPr>
              <a:t>를 활용한</a:t>
            </a:r>
            <a:endParaRPr lang="en-US" altLang="ko-KR" sz="4000" dirty="0">
              <a:latin typeface="Comic Sans MS"/>
              <a:ea typeface="GungSuh"/>
            </a:endParaRPr>
          </a:p>
          <a:p>
            <a:pPr algn="ctr"/>
            <a:r>
              <a:rPr lang="ko-KR" altLang="en-US" sz="4000" dirty="0">
                <a:latin typeface="Comic Sans MS"/>
                <a:ea typeface="GungSuh"/>
              </a:rPr>
              <a:t>서버리스 컴퓨팅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4134FB7F-1CB1-4A59-9827-0E2098910176}"/>
              </a:ext>
            </a:extLst>
          </p:cNvPr>
          <p:cNvCxnSpPr/>
          <p:nvPr/>
        </p:nvCxnSpPr>
        <p:spPr>
          <a:xfrm flipV="1">
            <a:off x="4267526" y="3518667"/>
            <a:ext cx="3652345" cy="13136"/>
          </a:xfrm>
          <a:prstGeom prst="straightConnector1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D8CD4403-C9F6-44BD-A94F-863B7A97D55A}"/>
              </a:ext>
            </a:extLst>
          </p:cNvPr>
          <p:cNvSpPr txBox="1"/>
          <p:nvPr/>
        </p:nvSpPr>
        <p:spPr>
          <a:xfrm>
            <a:off x="3617529" y="4116770"/>
            <a:ext cx="4937233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latin typeface="Comic Sans MS"/>
                <a:ea typeface="휴먼매직체"/>
              </a:rPr>
              <a:t>2020-09-1</a:t>
            </a:r>
            <a:r>
              <a:rPr lang="en-US" altLang="ko-KR" sz="2400" dirty="0">
                <a:latin typeface="Comic Sans MS"/>
                <a:ea typeface="휴먼매직체"/>
              </a:rPr>
              <a:t>5</a:t>
            </a:r>
            <a:r>
              <a:rPr lang="ko-KR" altLang="en-US" sz="2400" dirty="0">
                <a:latin typeface="Comic Sans MS"/>
                <a:ea typeface="휴먼매직체"/>
              </a:rPr>
              <a:t> (화)</a:t>
            </a:r>
          </a:p>
          <a:p>
            <a:pPr algn="ctr"/>
            <a:r>
              <a:rPr lang="ko-KR" altLang="en-US" sz="2400" dirty="0">
                <a:latin typeface="Comic Sans MS"/>
                <a:ea typeface="휴먼매직체"/>
              </a:rPr>
              <a:t>이재원</a:t>
            </a:r>
          </a:p>
        </p:txBody>
      </p:sp>
    </p:spTree>
    <p:extLst>
      <p:ext uri="{BB962C8B-B14F-4D97-AF65-F5344CB8AC3E}">
        <p14:creationId xmlns:p14="http://schemas.microsoft.com/office/powerpoint/2010/main" val="8340504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656FF8C-A8DA-4F82-8AA6-48976E9C9186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FB29588-36A8-427C-8CE6-DCDF7829C1D8}"/>
              </a:ext>
            </a:extLst>
          </p:cNvPr>
          <p:cNvSpPr txBox="1"/>
          <p:nvPr/>
        </p:nvSpPr>
        <p:spPr>
          <a:xfrm>
            <a:off x="-61091" y="2556579"/>
            <a:ext cx="493723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Comic Sans MS"/>
                <a:ea typeface="휴먼매직체"/>
              </a:rPr>
              <a:t>고려 중인 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>
                <a:solidFill>
                  <a:schemeClr val="bg1"/>
                </a:solidFill>
                <a:latin typeface="Comic Sans MS"/>
                <a:ea typeface="휴먼매직체"/>
              </a:rPr>
              <a:t>프로그래밍 언어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>
                <a:solidFill>
                  <a:schemeClr val="bg1"/>
                </a:solidFill>
                <a:latin typeface="Comic Sans MS"/>
                <a:ea typeface="휴먼매직체"/>
              </a:rPr>
              <a:t>JAVA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B732389B-B952-43D3-8CB5-D1FE33338A92}"/>
              </a:ext>
            </a:extLst>
          </p:cNvPr>
          <p:cNvCxnSpPr/>
          <p:nvPr/>
        </p:nvCxnSpPr>
        <p:spPr>
          <a:xfrm flipV="1">
            <a:off x="1133260" y="3604931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6088D8A-140D-4B93-B1B3-891E5113C3E0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>
                <a:solidFill>
                  <a:schemeClr val="bg1"/>
                </a:solidFill>
                <a:latin typeface="Comic Sans MS"/>
                <a:ea typeface="휴먼매직체"/>
              </a:rPr>
              <a:t>출결 관리 </a:t>
            </a:r>
            <a:r>
              <a:rPr lang="ko-KR" altLang="en-US">
                <a:solidFill>
                  <a:schemeClr val="bg1"/>
                </a:solidFill>
                <a:latin typeface="Comic Sans MS"/>
                <a:ea typeface="휴먼매직체"/>
              </a:rPr>
              <a:t>시스템 </a:t>
            </a:r>
            <a:endParaRPr lang="en-US" altLang="ko-KR">
              <a:solidFill>
                <a:schemeClr val="bg1"/>
              </a:solidFill>
              <a:latin typeface="Gill Sans MT" panose="020B0502020104020203"/>
              <a:ea typeface="휴먼매직체"/>
            </a:endParaRPr>
          </a:p>
          <a:p>
            <a:pPr algn="ctr"/>
            <a:r>
              <a:rPr lang="ko-KR" altLang="en-US">
                <a:solidFill>
                  <a:schemeClr val="bg1"/>
                </a:solidFill>
                <a:latin typeface="Comic Sans MS"/>
                <a:ea typeface="휴먼매직체"/>
              </a:rPr>
              <a:t>데이터</a:t>
            </a:r>
            <a:r>
              <a:rPr lang="ko-KR">
                <a:solidFill>
                  <a:schemeClr val="bg1"/>
                </a:solidFill>
                <a:latin typeface="Comic Sans MS"/>
                <a:ea typeface="휴먼매직체"/>
              </a:rPr>
              <a:t> 처리 및 관리</a:t>
            </a:r>
            <a:endParaRPr lang="en-US" altLang="ko-KR">
              <a:solidFill>
                <a:schemeClr val="bg1"/>
              </a:solidFill>
              <a:ea typeface="휴먼매직체"/>
              <a:cs typeface="+mn-lt"/>
            </a:endParaRPr>
          </a:p>
          <a:p>
            <a:pPr algn="l"/>
            <a:endParaRPr lang="ko-KR" altLang="en-US" dirty="0">
              <a:solidFill>
                <a:schemeClr val="bg1"/>
              </a:solidFill>
              <a:ea typeface="휴먼매직체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F0342A-5DDA-494E-A5FB-43F8D06202CA}"/>
              </a:ext>
            </a:extLst>
          </p:cNvPr>
          <p:cNvSpPr/>
          <p:nvPr/>
        </p:nvSpPr>
        <p:spPr>
          <a:xfrm>
            <a:off x="1977" y="-5212"/>
            <a:ext cx="12191999" cy="6857999"/>
          </a:xfrm>
          <a:prstGeom prst="rect">
            <a:avLst/>
          </a:prstGeom>
          <a:solidFill>
            <a:srgbClr val="0C0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84B782-07E8-4425-9884-D595E102AE22}"/>
              </a:ext>
            </a:extLst>
          </p:cNvPr>
          <p:cNvSpPr/>
          <p:nvPr/>
        </p:nvSpPr>
        <p:spPr>
          <a:xfrm>
            <a:off x="3488121" y="907502"/>
            <a:ext cx="5215757" cy="490044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7C919-AFDE-413B-BBBE-6516ED09DE08}"/>
              </a:ext>
            </a:extLst>
          </p:cNvPr>
          <p:cNvSpPr txBox="1"/>
          <p:nvPr/>
        </p:nvSpPr>
        <p:spPr>
          <a:xfrm>
            <a:off x="3713794" y="1833637"/>
            <a:ext cx="4937233" cy="272382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 dirty="0">
                <a:solidFill>
                  <a:schemeClr val="bg1"/>
                </a:solidFill>
                <a:latin typeface="Comic Sans MS"/>
                <a:ea typeface="GungSuh"/>
              </a:rPr>
              <a:t>코드 실행</a:t>
            </a:r>
          </a:p>
          <a:p>
            <a:pPr algn="ctr"/>
            <a:endParaRPr lang="ko-KR" altLang="en-US" sz="4000" dirty="0">
              <a:solidFill>
                <a:schemeClr val="bg1"/>
              </a:solidFill>
              <a:latin typeface="Comic Sans MS"/>
              <a:ea typeface="GungSuh"/>
            </a:endParaRPr>
          </a:p>
          <a:p>
            <a:pPr algn="ctr"/>
            <a:endParaRPr lang="ko-KR" altLang="en-US" sz="1100" dirty="0">
              <a:solidFill>
                <a:schemeClr val="bg1"/>
              </a:solidFill>
              <a:latin typeface="Comic Sans MS"/>
              <a:ea typeface="GungSuh"/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Comic Sans MS"/>
                <a:ea typeface="GungSuh"/>
              </a:rPr>
              <a:t>실습으로</a:t>
            </a:r>
          </a:p>
          <a:p>
            <a:pPr algn="ctr"/>
            <a:r>
              <a:rPr lang="ko-KR" altLang="en-US" sz="4000" dirty="0">
                <a:solidFill>
                  <a:schemeClr val="bg1"/>
                </a:solidFill>
                <a:latin typeface="Comic Sans MS"/>
                <a:ea typeface="GungSuh"/>
              </a:rPr>
              <a:t>배워봅시다.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BD75CE-7212-4320-8695-56EC2C6C2BCC}"/>
              </a:ext>
            </a:extLst>
          </p:cNvPr>
          <p:cNvCxnSpPr/>
          <p:nvPr/>
        </p:nvCxnSpPr>
        <p:spPr>
          <a:xfrm flipV="1">
            <a:off x="4353790" y="2842931"/>
            <a:ext cx="3652345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58179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AB5541-5B8A-4F81-A56C-4A43565BB775}"/>
              </a:ext>
            </a:extLst>
          </p:cNvPr>
          <p:cNvSpPr txBox="1"/>
          <p:nvPr/>
        </p:nvSpPr>
        <p:spPr>
          <a:xfrm>
            <a:off x="-59479" y="3167898"/>
            <a:ext cx="4937233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실습 목표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A92D1-A0C7-46C7-A856-8A22988A3E93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ACB496F-2C10-47D1-BEAB-1489A19D3F48}"/>
              </a:ext>
            </a:extLst>
          </p:cNvPr>
          <p:cNvGrpSpPr/>
          <p:nvPr/>
        </p:nvGrpSpPr>
        <p:grpSpPr>
          <a:xfrm>
            <a:off x="5805054" y="3567546"/>
            <a:ext cx="914401" cy="1364260"/>
            <a:chOff x="5209308" y="4287982"/>
            <a:chExt cx="914401" cy="1364260"/>
          </a:xfrm>
        </p:grpSpPr>
        <p:pic>
          <p:nvPicPr>
            <p:cNvPr id="16" name="그림 16" descr="테이블, 게임이(가) 표시된 사진&#10;&#10;자동 생성된 설명">
              <a:extLst>
                <a:ext uri="{FF2B5EF4-FFF2-40B4-BE49-F238E27FC236}">
                  <a16:creationId xmlns:a16="http://schemas.microsoft.com/office/drawing/2014/main" id="{C8751984-3EA0-476B-B858-F534D9973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9308" y="4287982"/>
              <a:ext cx="914401" cy="914401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81A481-EE58-4FC6-BBB0-F425390C82F3}"/>
                </a:ext>
              </a:extLst>
            </p:cNvPr>
            <p:cNvSpPr txBox="1"/>
            <p:nvPr/>
          </p:nvSpPr>
          <p:spPr>
            <a:xfrm>
              <a:off x="5449165" y="5282910"/>
              <a:ext cx="44334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dirty="0">
                  <a:ea typeface="휴먼매직체"/>
                </a:rPr>
                <a:t>S3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5418BD13-C205-4087-AC91-3B429752CD33}"/>
              </a:ext>
            </a:extLst>
          </p:cNvPr>
          <p:cNvGrpSpPr/>
          <p:nvPr/>
        </p:nvGrpSpPr>
        <p:grpSpPr>
          <a:xfrm>
            <a:off x="7910945" y="3567547"/>
            <a:ext cx="1237385" cy="1391967"/>
            <a:chOff x="7980217" y="3165765"/>
            <a:chExt cx="1237385" cy="1391967"/>
          </a:xfrm>
        </p:grpSpPr>
        <p:pic>
          <p:nvPicPr>
            <p:cNvPr id="3" name="그림 3">
              <a:extLst>
                <a:ext uri="{FF2B5EF4-FFF2-40B4-BE49-F238E27FC236}">
                  <a16:creationId xmlns:a16="http://schemas.microsoft.com/office/drawing/2014/main" id="{E6D57B11-3E1A-4D0D-B926-B5863C9BF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80217" y="3165765"/>
              <a:ext cx="914402" cy="914401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5324CF2-9D12-4C83-944C-51D089C6505C}"/>
                </a:ext>
              </a:extLst>
            </p:cNvPr>
            <p:cNvSpPr txBox="1"/>
            <p:nvPr/>
          </p:nvSpPr>
          <p:spPr>
            <a:xfrm>
              <a:off x="7998401" y="4188400"/>
              <a:ext cx="1219201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dirty="0" err="1">
                  <a:ea typeface="휴먼매직체"/>
                </a:rPr>
                <a:t>Lambda</a:t>
              </a:r>
              <a:endParaRPr lang="ko-KR" dirty="0" err="1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141BB42C-3879-44A3-9D72-19A2EDF7CCC0}"/>
              </a:ext>
            </a:extLst>
          </p:cNvPr>
          <p:cNvGrpSpPr/>
          <p:nvPr/>
        </p:nvGrpSpPr>
        <p:grpSpPr>
          <a:xfrm>
            <a:off x="9896475" y="3595254"/>
            <a:ext cx="1357746" cy="1364261"/>
            <a:chOff x="10007311" y="2957945"/>
            <a:chExt cx="1357746" cy="13642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64EDC45-72D8-490A-B163-48473F24B752}"/>
                </a:ext>
              </a:extLst>
            </p:cNvPr>
            <p:cNvSpPr txBox="1"/>
            <p:nvPr/>
          </p:nvSpPr>
          <p:spPr>
            <a:xfrm>
              <a:off x="10007311" y="3952874"/>
              <a:ext cx="1357746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dirty="0" err="1">
                  <a:ea typeface="휴먼매직체"/>
                </a:rPr>
                <a:t>Rekogniton</a:t>
              </a:r>
            </a:p>
          </p:txBody>
        </p:sp>
        <p:pic>
          <p:nvPicPr>
            <p:cNvPr id="6" name="그림 6" descr="그리기, 표지판, 옅은이(가) 표시된 사진&#10;&#10;자동 생성된 설명">
              <a:extLst>
                <a:ext uri="{FF2B5EF4-FFF2-40B4-BE49-F238E27FC236}">
                  <a16:creationId xmlns:a16="http://schemas.microsoft.com/office/drawing/2014/main" id="{E014CBD2-3346-42F1-B0BB-B03C64794A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5383" y="2957945"/>
              <a:ext cx="914400" cy="914400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3D705E7-9D17-4573-999C-7DE2EED60E0F}"/>
              </a:ext>
            </a:extLst>
          </p:cNvPr>
          <p:cNvGrpSpPr/>
          <p:nvPr/>
        </p:nvGrpSpPr>
        <p:grpSpPr>
          <a:xfrm>
            <a:off x="7938656" y="5410199"/>
            <a:ext cx="914400" cy="1364261"/>
            <a:chOff x="10155383" y="2957945"/>
            <a:chExt cx="914400" cy="1364261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3E11DDA6-6E1E-4AEE-AE7F-1E9EC169D912}"/>
                </a:ext>
              </a:extLst>
            </p:cNvPr>
            <p:cNvSpPr txBox="1"/>
            <p:nvPr/>
          </p:nvSpPr>
          <p:spPr>
            <a:xfrm>
              <a:off x="10339820" y="3952874"/>
              <a:ext cx="67887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dirty="0">
                  <a:ea typeface="휴먼매직체"/>
                </a:rPr>
                <a:t>RDS</a:t>
              </a:r>
              <a:endParaRPr lang="ko-KR" dirty="0"/>
            </a:p>
          </p:txBody>
        </p:sp>
        <p:pic>
          <p:nvPicPr>
            <p:cNvPr id="35" name="그림 6" descr="그리기, 표지판, 옅은이(가) 표시된 사진&#10;&#10;자동 생성된 설명">
              <a:extLst>
                <a:ext uri="{FF2B5EF4-FFF2-40B4-BE49-F238E27FC236}">
                  <a16:creationId xmlns:a16="http://schemas.microsoft.com/office/drawing/2014/main" id="{17443B77-56E5-4A56-B92F-80AC5FB00D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155383" y="2957945"/>
              <a:ext cx="914400" cy="914400"/>
            </a:xfrm>
            <a:prstGeom prst="rect">
              <a:avLst/>
            </a:prstGeom>
          </p:spPr>
        </p:pic>
      </p:grpSp>
      <p:pic>
        <p:nvPicPr>
          <p:cNvPr id="8" name="그림 8" descr="사람, 남자, 실내, 안경이(가) 표시된 사진&#10;&#10;자동 생성된 설명">
            <a:extLst>
              <a:ext uri="{FF2B5EF4-FFF2-40B4-BE49-F238E27FC236}">
                <a16:creationId xmlns:a16="http://schemas.microsoft.com/office/drawing/2014/main" id="{3A332FCB-5E3C-4AE6-865B-34B68E1810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054" y="1312912"/>
            <a:ext cx="872837" cy="118417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C614765-0A41-4DED-8510-6DE947F513FA}"/>
              </a:ext>
            </a:extLst>
          </p:cNvPr>
          <p:cNvSpPr txBox="1"/>
          <p:nvPr/>
        </p:nvSpPr>
        <p:spPr>
          <a:xfrm>
            <a:off x="5324475" y="2567419"/>
            <a:ext cx="1925783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dirty="0">
                <a:ea typeface="휴먼매직체"/>
              </a:rPr>
              <a:t>Student_Name.jpg</a:t>
            </a:r>
            <a:endParaRPr lang="ko-KR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3415347-5B0F-4961-B243-E2A1A5332472}"/>
              </a:ext>
            </a:extLst>
          </p:cNvPr>
          <p:cNvSpPr txBox="1"/>
          <p:nvPr/>
        </p:nvSpPr>
        <p:spPr>
          <a:xfrm>
            <a:off x="6096000" y="235527"/>
            <a:ext cx="5306290" cy="43088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 dirty="0">
                <a:ea typeface="휴먼매직체"/>
              </a:rPr>
              <a:t>이미지만 업로드하면 전 과정 자동화!</a:t>
            </a:r>
            <a:endParaRPr lang="ko-KR" sz="2200" dirty="0">
              <a:ea typeface="휴먼매직체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AF29D35-0CA5-4749-A276-1DC0D9F6CAD2}"/>
              </a:ext>
            </a:extLst>
          </p:cNvPr>
          <p:cNvCxnSpPr/>
          <p:nvPr/>
        </p:nvCxnSpPr>
        <p:spPr>
          <a:xfrm flipH="1">
            <a:off x="6205971" y="2962275"/>
            <a:ext cx="5195" cy="5056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A25E3F6-7E18-414A-AF6F-B6BA95864A76}"/>
              </a:ext>
            </a:extLst>
          </p:cNvPr>
          <p:cNvCxnSpPr>
            <a:cxnSpLocks/>
          </p:cNvCxnSpPr>
          <p:nvPr/>
        </p:nvCxnSpPr>
        <p:spPr>
          <a:xfrm>
            <a:off x="6848474" y="4042929"/>
            <a:ext cx="853786" cy="69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45053182-AECA-4CF1-A666-2B687B6B2774}"/>
              </a:ext>
            </a:extLst>
          </p:cNvPr>
          <p:cNvCxnSpPr>
            <a:cxnSpLocks/>
          </p:cNvCxnSpPr>
          <p:nvPr/>
        </p:nvCxnSpPr>
        <p:spPr>
          <a:xfrm>
            <a:off x="8940510" y="4042929"/>
            <a:ext cx="853786" cy="692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EABAF58-4A1F-4ACA-B14E-BD7EB293E34C}"/>
              </a:ext>
            </a:extLst>
          </p:cNvPr>
          <p:cNvCxnSpPr>
            <a:cxnSpLocks/>
          </p:cNvCxnSpPr>
          <p:nvPr/>
        </p:nvCxnSpPr>
        <p:spPr>
          <a:xfrm flipH="1">
            <a:off x="8394989" y="4915765"/>
            <a:ext cx="5195" cy="5056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EB608BC-C875-48BC-89A2-B70C04EC6C59}"/>
              </a:ext>
            </a:extLst>
          </p:cNvPr>
          <p:cNvSpPr txBox="1"/>
          <p:nvPr/>
        </p:nvSpPr>
        <p:spPr>
          <a:xfrm>
            <a:off x="5148696" y="3001240"/>
            <a:ext cx="105294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휴먼매직체"/>
              </a:rPr>
              <a:t>1. </a:t>
            </a:r>
            <a:r>
              <a:rPr lang="ko-KR" altLang="en-US" sz="1600" dirty="0" err="1">
                <a:ea typeface="휴먼매직체"/>
              </a:rPr>
              <a:t>Upload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391DFB3-4ED9-49C9-913D-BE642F7E1196}"/>
              </a:ext>
            </a:extLst>
          </p:cNvPr>
          <p:cNvSpPr txBox="1"/>
          <p:nvPr/>
        </p:nvSpPr>
        <p:spPr>
          <a:xfrm>
            <a:off x="6741968" y="3624695"/>
            <a:ext cx="101138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휴먼매직체"/>
              </a:rPr>
              <a:t>2. </a:t>
            </a:r>
            <a:r>
              <a:rPr lang="ko-KR" altLang="en-US" sz="1600" dirty="0" err="1">
                <a:ea typeface="휴먼매직체"/>
              </a:rPr>
              <a:t>Trigger</a:t>
            </a:r>
            <a:endParaRPr lang="ko-KR" dirty="0" err="1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A85B326-2254-48B0-914E-C06A05D9A8FE}"/>
              </a:ext>
            </a:extLst>
          </p:cNvPr>
          <p:cNvSpPr txBox="1"/>
          <p:nvPr/>
        </p:nvSpPr>
        <p:spPr>
          <a:xfrm>
            <a:off x="8806294" y="3638549"/>
            <a:ext cx="12330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휴먼매직체"/>
              </a:rPr>
              <a:t>3. </a:t>
            </a:r>
            <a:r>
              <a:rPr lang="ko-KR" altLang="en-US" sz="1600" dirty="0" err="1">
                <a:ea typeface="휴먼매직체"/>
              </a:rPr>
              <a:t>IndexFace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78EB91C-9D9B-46B1-9899-ED7D6E0DA016}"/>
              </a:ext>
            </a:extLst>
          </p:cNvPr>
          <p:cNvSpPr txBox="1"/>
          <p:nvPr/>
        </p:nvSpPr>
        <p:spPr>
          <a:xfrm>
            <a:off x="7490112" y="4954730"/>
            <a:ext cx="1233054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600" dirty="0">
                <a:ea typeface="휴먼매직체"/>
              </a:rPr>
              <a:t>4. </a:t>
            </a:r>
            <a:r>
              <a:rPr lang="ko-KR" altLang="en-US" sz="1600" dirty="0" err="1">
                <a:ea typeface="휴먼매직체"/>
              </a:rPr>
              <a:t>Insert</a:t>
            </a:r>
          </a:p>
        </p:txBody>
      </p:sp>
    </p:spTree>
    <p:extLst>
      <p:ext uri="{BB962C8B-B14F-4D97-AF65-F5344CB8AC3E}">
        <p14:creationId xmlns:p14="http://schemas.microsoft.com/office/powerpoint/2010/main" val="42773095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A92D1-A0C7-46C7-A856-8A22988A3E93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FDF7E4-AAF8-470C-940F-40EECFC14E48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Lambda로</a:t>
            </a:r>
            <a:endParaRPr lang="ko-KR" altLang="en-US" sz="2400" dirty="0" err="1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준비사항</a:t>
            </a:r>
            <a:endParaRPr lang="en-US" altLang="ko-KR" sz="2400">
              <a:solidFill>
                <a:schemeClr val="bg1"/>
              </a:solidFill>
              <a:latin typeface="Comic Sans MS"/>
              <a:ea typeface="휴먼매직체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66EE50-C912-4363-A818-87FE8F412A6C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F837C8-8FFF-4DCC-8FC0-83170BA085BA}"/>
              </a:ext>
            </a:extLst>
          </p:cNvPr>
          <p:cNvSpPr txBox="1"/>
          <p:nvPr/>
        </p:nvSpPr>
        <p:spPr>
          <a:xfrm>
            <a:off x="5026325" y="281796"/>
            <a:ext cx="6883879" cy="415498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휴먼매직체"/>
              </a:rPr>
              <a:t>1. 업로드 할 학생 이미지</a:t>
            </a:r>
            <a:endParaRPr lang="ko-KR" dirty="0"/>
          </a:p>
          <a:p>
            <a:r>
              <a:rPr lang="ko-KR" altLang="en-US" sz="2400" dirty="0">
                <a:ea typeface="휴먼매직체"/>
              </a:rPr>
              <a:t>(Student_Name.jpg 형식으로 파일명 지정)</a:t>
            </a: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</p:txBody>
      </p:sp>
      <p:pic>
        <p:nvPicPr>
          <p:cNvPr id="23" name="그림 23">
            <a:extLst>
              <a:ext uri="{FF2B5EF4-FFF2-40B4-BE49-F238E27FC236}">
                <a16:creationId xmlns:a16="http://schemas.microsoft.com/office/drawing/2014/main" id="{C665291E-F544-40DC-B778-D6AC9D98DD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473" y="1590235"/>
            <a:ext cx="3061854" cy="1724038"/>
          </a:xfrm>
          <a:prstGeom prst="rect">
            <a:avLst/>
          </a:prstGeom>
        </p:spPr>
      </p:pic>
      <p:pic>
        <p:nvPicPr>
          <p:cNvPr id="24" name="그림 24" descr="의류, 사람, 실외, 여자이(가) 표시된 사진&#10;&#10;자동 생성된 설명">
            <a:extLst>
              <a:ext uri="{FF2B5EF4-FFF2-40B4-BE49-F238E27FC236}">
                <a16:creationId xmlns:a16="http://schemas.microsoft.com/office/drawing/2014/main" id="{0EFA0E48-324D-4566-AAD2-B7F1995D6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8473" y="4448141"/>
            <a:ext cx="3061854" cy="1716301"/>
          </a:xfrm>
          <a:prstGeom prst="rect">
            <a:avLst/>
          </a:prstGeom>
        </p:spPr>
      </p:pic>
      <p:pic>
        <p:nvPicPr>
          <p:cNvPr id="25" name="그림 26" descr="사람, 남자, 실내, 안경이(가) 표시된 사진&#10;&#10;자동 생성된 설명">
            <a:extLst>
              <a:ext uri="{FF2B5EF4-FFF2-40B4-BE49-F238E27FC236}">
                <a16:creationId xmlns:a16="http://schemas.microsoft.com/office/drawing/2014/main" id="{6331923A-F9DB-4A1F-8C29-ECDD6CCEE2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28365" y="1853239"/>
            <a:ext cx="2743200" cy="36502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27BB50F-0EF2-4FBF-97B3-3F3D857ED24C}"/>
              </a:ext>
            </a:extLst>
          </p:cNvPr>
          <p:cNvSpPr txBox="1"/>
          <p:nvPr/>
        </p:nvSpPr>
        <p:spPr>
          <a:xfrm>
            <a:off x="5098473" y="3435928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휴먼매직체"/>
              </a:rPr>
              <a:t>1bin.jpg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4CE06FB-6F11-44CE-9264-89DC24DDAD3E}"/>
              </a:ext>
            </a:extLst>
          </p:cNvPr>
          <p:cNvSpPr txBox="1"/>
          <p:nvPr/>
        </p:nvSpPr>
        <p:spPr>
          <a:xfrm>
            <a:off x="5098471" y="627610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휴먼매직체"/>
              </a:rPr>
              <a:t>2na0.jpg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6DF6A89-EFE7-43B9-8AC5-20060F9EC729}"/>
              </a:ext>
            </a:extLst>
          </p:cNvPr>
          <p:cNvSpPr txBox="1"/>
          <p:nvPr/>
        </p:nvSpPr>
        <p:spPr>
          <a:xfrm>
            <a:off x="8728363" y="5666509"/>
            <a:ext cx="2743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휴먼매직체"/>
              </a:rPr>
              <a:t>2jae1.jpg</a:t>
            </a:r>
          </a:p>
        </p:txBody>
      </p:sp>
    </p:spTree>
    <p:extLst>
      <p:ext uri="{BB962C8B-B14F-4D97-AF65-F5344CB8AC3E}">
        <p14:creationId xmlns:p14="http://schemas.microsoft.com/office/powerpoint/2010/main" val="329648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A92D1-A0C7-46C7-A856-8A22988A3E93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FDF7E4-AAF8-470C-940F-40EECFC14E48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준비사항</a:t>
            </a:r>
            <a:endParaRPr lang="en-US" altLang="ko-KR" sz="2400">
              <a:solidFill>
                <a:schemeClr val="bg1"/>
              </a:solidFill>
              <a:latin typeface="Comic Sans MS"/>
              <a:ea typeface="휴먼매직체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66EE50-C912-4363-A818-87FE8F412A6C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F837C8-8FFF-4DCC-8FC0-83170BA085BA}"/>
              </a:ext>
            </a:extLst>
          </p:cNvPr>
          <p:cNvSpPr txBox="1"/>
          <p:nvPr/>
        </p:nvSpPr>
        <p:spPr>
          <a:xfrm>
            <a:off x="5026325" y="281796"/>
            <a:ext cx="688387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휴먼매직체"/>
              </a:rPr>
              <a:t>2. S3 </a:t>
            </a:r>
            <a:r>
              <a:rPr lang="ko-KR" altLang="en-US" sz="2400" dirty="0" err="1">
                <a:ea typeface="휴먼매직체"/>
              </a:rPr>
              <a:t>Bucket</a:t>
            </a:r>
            <a:endParaRPr lang="ko-KR" dirty="0" err="1"/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</p:txBody>
      </p:sp>
      <p:pic>
        <p:nvPicPr>
          <p:cNvPr id="4" name="그림 4">
            <a:extLst>
              <a:ext uri="{FF2B5EF4-FFF2-40B4-BE49-F238E27FC236}">
                <a16:creationId xmlns:a16="http://schemas.microsoft.com/office/drawing/2014/main" id="{76381CBD-2300-4CDC-A50A-3F166F29467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17037" r="1042" b="4815"/>
          <a:stretch/>
        </p:blipFill>
        <p:spPr>
          <a:xfrm>
            <a:off x="5070764" y="926034"/>
            <a:ext cx="6788745" cy="3165323"/>
          </a:xfrm>
          <a:prstGeom prst="rect">
            <a:avLst/>
          </a:prstGeom>
        </p:spPr>
      </p:pic>
      <p:sp>
        <p:nvSpPr>
          <p:cNvPr id="18" name="TextBox 1">
            <a:extLst>
              <a:ext uri="{FF2B5EF4-FFF2-40B4-BE49-F238E27FC236}">
                <a16:creationId xmlns:a16="http://schemas.microsoft.com/office/drawing/2014/main" id="{9A5B67A6-014E-4E10-B820-3FBF6F17E0CC}"/>
              </a:ext>
            </a:extLst>
          </p:cNvPr>
          <p:cNvSpPr txBox="1"/>
          <p:nvPr/>
        </p:nvSpPr>
        <p:spPr>
          <a:xfrm>
            <a:off x="5158596" y="4422475"/>
            <a:ext cx="6895380" cy="175432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휴먼매직체"/>
              </a:rPr>
              <a:t>1) </a:t>
            </a:r>
            <a:r>
              <a:rPr lang="ko-KR" altLang="en-US" dirty="0" err="1">
                <a:ea typeface="휴먼매직체"/>
              </a:rPr>
              <a:t>Bucket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name</a:t>
            </a:r>
            <a:r>
              <a:rPr lang="ko-KR" altLang="en-US" dirty="0">
                <a:ea typeface="휴먼매직체"/>
              </a:rPr>
              <a:t>   : </a:t>
            </a:r>
            <a:r>
              <a:rPr lang="ko-KR" altLang="en-US" dirty="0" err="1">
                <a:ea typeface="휴먼매직체"/>
              </a:rPr>
              <a:t>ljwkekehaha</a:t>
            </a:r>
            <a:endParaRPr lang="ko-KR" altLang="en-US" dirty="0">
              <a:ea typeface="휴먼매직체"/>
            </a:endParaRPr>
          </a:p>
          <a:p>
            <a:r>
              <a:rPr lang="ko-KR" altLang="en-US" dirty="0">
                <a:ea typeface="휴먼매직체"/>
              </a:rPr>
              <a:t>​2) Region            : ap-southeast-2</a:t>
            </a:r>
          </a:p>
          <a:p>
            <a:endParaRPr lang="ko-KR" altLang="en-US" dirty="0">
              <a:ea typeface="휴먼매직체"/>
            </a:endParaRPr>
          </a:p>
          <a:p>
            <a:endParaRPr lang="ko-KR" altLang="en-US" dirty="0">
              <a:ea typeface="휴먼매직체"/>
            </a:endParaRPr>
          </a:p>
          <a:p>
            <a:r>
              <a:rPr lang="ko-KR" altLang="en-US" dirty="0">
                <a:ea typeface="휴먼매직체"/>
              </a:rPr>
              <a:t>* 주의사항!</a:t>
            </a:r>
            <a:endParaRPr lang="ko-KR" dirty="0"/>
          </a:p>
          <a:p>
            <a:r>
              <a:rPr lang="ko-KR" altLang="en-US" dirty="0">
                <a:ea typeface="휴먼매직체"/>
              </a:rPr>
              <a:t>S3 </a:t>
            </a:r>
            <a:r>
              <a:rPr lang="ko-KR" altLang="en-US" dirty="0" err="1">
                <a:ea typeface="휴먼매직체"/>
              </a:rPr>
              <a:t>Bucket</a:t>
            </a:r>
            <a:r>
              <a:rPr lang="ko-KR" altLang="en-US" dirty="0">
                <a:ea typeface="휴먼매직체"/>
              </a:rPr>
              <a:t>, </a:t>
            </a:r>
            <a:r>
              <a:rPr lang="ko-KR" altLang="en-US" dirty="0" err="1">
                <a:ea typeface="휴먼매직체"/>
              </a:rPr>
              <a:t>Rekognition</a:t>
            </a:r>
            <a:r>
              <a:rPr lang="ko-KR" altLang="en-US" dirty="0">
                <a:ea typeface="휴먼매직체"/>
              </a:rPr>
              <a:t>, </a:t>
            </a:r>
            <a:r>
              <a:rPr lang="ko-KR" altLang="en-US" dirty="0" err="1">
                <a:ea typeface="휴먼매직체"/>
              </a:rPr>
              <a:t>RDS는</a:t>
            </a:r>
            <a:r>
              <a:rPr lang="ko-KR" altLang="en-US" dirty="0">
                <a:ea typeface="휴먼매직체"/>
              </a:rPr>
              <a:t> 같은 </a:t>
            </a:r>
            <a:r>
              <a:rPr lang="ko-KR" altLang="en-US" dirty="0" err="1">
                <a:ea typeface="휴먼매직체"/>
              </a:rPr>
              <a:t>region</a:t>
            </a:r>
            <a:r>
              <a:rPr lang="ko-KR" altLang="en-US" dirty="0">
                <a:ea typeface="휴먼매직체"/>
              </a:rPr>
              <a:t> 안에 위치해야 함!</a:t>
            </a:r>
            <a:endParaRPr lang="ko-KR">
              <a:ea typeface="휴먼매직체"/>
            </a:endParaRPr>
          </a:p>
        </p:txBody>
      </p:sp>
    </p:spTree>
    <p:extLst>
      <p:ext uri="{BB962C8B-B14F-4D97-AF65-F5344CB8AC3E}">
        <p14:creationId xmlns:p14="http://schemas.microsoft.com/office/powerpoint/2010/main" val="25322085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A92D1-A0C7-46C7-A856-8A22988A3E93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FDF7E4-AAF8-470C-940F-40EECFC14E48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준비사항</a:t>
            </a:r>
            <a:endParaRPr lang="en-US" altLang="ko-KR" sz="2400">
              <a:solidFill>
                <a:schemeClr val="bg1"/>
              </a:solidFill>
              <a:latin typeface="Comic Sans MS"/>
              <a:ea typeface="휴먼매직체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66EE50-C912-4363-A818-87FE8F412A6C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F837C8-8FFF-4DCC-8FC0-83170BA085BA}"/>
              </a:ext>
            </a:extLst>
          </p:cNvPr>
          <p:cNvSpPr txBox="1"/>
          <p:nvPr/>
        </p:nvSpPr>
        <p:spPr>
          <a:xfrm>
            <a:off x="5026325" y="281796"/>
            <a:ext cx="688387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휴먼매직체"/>
              </a:rPr>
              <a:t>3. RDS DB </a:t>
            </a:r>
            <a:r>
              <a:rPr lang="ko-KR" altLang="en-US" sz="2400" dirty="0" err="1">
                <a:ea typeface="휴먼매직체"/>
              </a:rPr>
              <a:t>Instance</a:t>
            </a:r>
            <a:endParaRPr lang="ko-KR" dirty="0" err="1"/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</p:txBody>
      </p:sp>
      <p:pic>
        <p:nvPicPr>
          <p:cNvPr id="13" name="그림 12" descr="스크린샷, 컴퓨터, 모니터, 노트북이(가) 표시된 사진&#10;&#10;자동 생성된 설명">
            <a:extLst>
              <a:ext uri="{FF2B5EF4-FFF2-40B4-BE49-F238E27FC236}">
                <a16:creationId xmlns:a16="http://schemas.microsoft.com/office/drawing/2014/main" id="{77A11266-1A33-4394-A5C0-C5A7438136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526" t="22151" r="1501" b="4583"/>
          <a:stretch/>
        </p:blipFill>
        <p:spPr>
          <a:xfrm>
            <a:off x="6162137" y="714154"/>
            <a:ext cx="4471718" cy="3075316"/>
          </a:xfrm>
          <a:prstGeom prst="rect">
            <a:avLst/>
          </a:prstGeom>
        </p:spPr>
      </p:pic>
      <p:sp>
        <p:nvSpPr>
          <p:cNvPr id="14" name="TextBox 2">
            <a:extLst>
              <a:ext uri="{FF2B5EF4-FFF2-40B4-BE49-F238E27FC236}">
                <a16:creationId xmlns:a16="http://schemas.microsoft.com/office/drawing/2014/main" id="{6D78DC14-1038-4AE1-814C-423E971CC9A3}"/>
              </a:ext>
            </a:extLst>
          </p:cNvPr>
          <p:cNvSpPr txBox="1"/>
          <p:nvPr/>
        </p:nvSpPr>
        <p:spPr>
          <a:xfrm>
            <a:off x="5026324" y="3919267"/>
            <a:ext cx="7228934" cy="2862322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휴먼매직체"/>
              </a:rPr>
              <a:t>1) DB </a:t>
            </a:r>
            <a:r>
              <a:rPr lang="ko-KR" altLang="en-US" dirty="0" err="1">
                <a:ea typeface="휴먼매직체"/>
              </a:rPr>
              <a:t>instance</a:t>
            </a:r>
            <a:r>
              <a:rPr lang="ko-KR" altLang="en-US" dirty="0">
                <a:ea typeface="휴먼매직체"/>
              </a:rPr>
              <a:t> : </a:t>
            </a:r>
            <a:r>
              <a:rPr lang="ko-KR" altLang="en-US" dirty="0" err="1">
                <a:ea typeface="휴먼매직체"/>
              </a:rPr>
              <a:t>cccr-test</a:t>
            </a:r>
            <a:r>
              <a:rPr lang="ko-KR" altLang="en-US" dirty="0">
                <a:ea typeface="휴먼매직체"/>
              </a:rPr>
              <a:t>             2) </a:t>
            </a:r>
            <a:r>
              <a:rPr lang="ko-KR" altLang="en-US" dirty="0" err="1">
                <a:ea typeface="휴먼매직체"/>
              </a:rPr>
              <a:t>Rootname</a:t>
            </a:r>
            <a:r>
              <a:rPr lang="ko-KR" altLang="en-US" dirty="0">
                <a:ea typeface="휴먼매직체"/>
              </a:rPr>
              <a:t> : </a:t>
            </a:r>
            <a:r>
              <a:rPr lang="ko-KR" altLang="en-US" dirty="0" err="1">
                <a:ea typeface="휴먼매직체"/>
              </a:rPr>
              <a:t>admin</a:t>
            </a:r>
            <a:endParaRPr lang="ko-KR" altLang="en-US" dirty="0">
              <a:ea typeface="휴먼매직체"/>
            </a:endParaRPr>
          </a:p>
          <a:p>
            <a:r>
              <a:rPr lang="ko-KR" altLang="en-US" dirty="0">
                <a:ea typeface="휴먼매직체"/>
              </a:rPr>
              <a:t>3) </a:t>
            </a:r>
            <a:r>
              <a:rPr lang="ko-KR" altLang="en-US" dirty="0" err="1">
                <a:ea typeface="휴먼매직체"/>
              </a:rPr>
              <a:t>Rootpw</a:t>
            </a:r>
            <a:r>
              <a:rPr lang="ko-KR" altLang="en-US" dirty="0">
                <a:ea typeface="휴먼매직체"/>
              </a:rPr>
              <a:t>       : dkagh1.!             4) </a:t>
            </a:r>
            <a:r>
              <a:rPr lang="ko-KR" altLang="en-US" dirty="0" err="1">
                <a:ea typeface="휴먼매직체"/>
              </a:rPr>
              <a:t>Port</a:t>
            </a:r>
            <a:r>
              <a:rPr lang="ko-KR" altLang="en-US" dirty="0">
                <a:ea typeface="휴먼매직체"/>
              </a:rPr>
              <a:t> : 3306</a:t>
            </a:r>
          </a:p>
          <a:p>
            <a:r>
              <a:rPr lang="ko-KR" altLang="en-US" dirty="0">
                <a:ea typeface="휴먼매직체"/>
              </a:rPr>
              <a:t>5) </a:t>
            </a:r>
            <a:r>
              <a:rPr lang="ko-KR" altLang="en-US" dirty="0" err="1">
                <a:ea typeface="휴먼매직체"/>
              </a:rPr>
              <a:t>Endpoint</a:t>
            </a:r>
            <a:r>
              <a:rPr lang="ko-KR" altLang="en-US" dirty="0">
                <a:ea typeface="휴먼매직체"/>
              </a:rPr>
              <a:t>      : </a:t>
            </a:r>
            <a:endParaRPr lang="ko-KR" dirty="0"/>
          </a:p>
          <a:p>
            <a:r>
              <a:rPr lang="ko-KR" dirty="0">
                <a:ea typeface="+mn-lt"/>
                <a:cs typeface="+mn-lt"/>
              </a:rPr>
              <a:t>cccr-test.ch2yozg5afqo.ap-southeast-2.rds.amazonaws.com</a:t>
            </a:r>
            <a:endParaRPr lang="ko-KR" dirty="0"/>
          </a:p>
          <a:p>
            <a:r>
              <a:rPr lang="en-US" altLang="ko-KR" dirty="0">
                <a:ea typeface="휴먼매직체"/>
              </a:rPr>
              <a:t>5) Region          : ap-southeast-2     </a:t>
            </a:r>
            <a:r>
              <a:rPr lang="ko-KR" altLang="en-US" dirty="0">
                <a:ea typeface="휴먼매직체"/>
              </a:rPr>
              <a:t>6) </a:t>
            </a:r>
            <a:r>
              <a:rPr lang="ko-KR" altLang="en-US" dirty="0" err="1">
                <a:ea typeface="휴먼매직체"/>
              </a:rPr>
              <a:t>Engine</a:t>
            </a:r>
            <a:r>
              <a:rPr lang="ko-KR" altLang="en-US" dirty="0">
                <a:ea typeface="휴먼매직체"/>
              </a:rPr>
              <a:t>        : </a:t>
            </a:r>
            <a:r>
              <a:rPr lang="ko-KR" altLang="en-US" dirty="0" err="1">
                <a:ea typeface="휴먼매직체"/>
              </a:rPr>
              <a:t>MariaDB</a:t>
            </a:r>
            <a:r>
              <a:rPr lang="ko-KR" altLang="en-US" dirty="0">
                <a:ea typeface="휴먼매직체"/>
              </a:rPr>
              <a:t> </a:t>
            </a:r>
          </a:p>
          <a:p>
            <a:r>
              <a:rPr lang="ko-KR" altLang="en-US" dirty="0">
                <a:ea typeface="휴먼매직체"/>
              </a:rPr>
              <a:t>7) </a:t>
            </a:r>
            <a:r>
              <a:rPr lang="ko-KR" altLang="en-US" dirty="0" err="1">
                <a:ea typeface="휴먼매직체"/>
              </a:rPr>
              <a:t>Security</a:t>
            </a:r>
            <a:r>
              <a:rPr lang="ko-KR" altLang="en-US" dirty="0">
                <a:ea typeface="휴먼매직체"/>
              </a:rPr>
              <a:t> : </a:t>
            </a:r>
            <a:r>
              <a:rPr lang="ko-KR" altLang="en-US" dirty="0" err="1">
                <a:ea typeface="휴먼매직체"/>
              </a:rPr>
              <a:t>Ingrass</a:t>
            </a:r>
            <a:r>
              <a:rPr lang="ko-KR" altLang="en-US" dirty="0">
                <a:ea typeface="휴먼매직체"/>
              </a:rPr>
              <a:t> &amp; </a:t>
            </a:r>
            <a:r>
              <a:rPr lang="ko-KR" altLang="en-US" dirty="0" err="1">
                <a:ea typeface="휴먼매직체"/>
              </a:rPr>
              <a:t>Degrass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allow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all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trafics</a:t>
            </a:r>
            <a:r>
              <a:rPr lang="ko-KR" altLang="en-US" dirty="0">
                <a:ea typeface="휴먼매직체"/>
              </a:rPr>
              <a:t> </a:t>
            </a:r>
          </a:p>
          <a:p>
            <a:r>
              <a:rPr lang="ko-KR" altLang="en-US" dirty="0">
                <a:ea typeface="휴먼매직체"/>
              </a:rPr>
              <a:t>8) </a:t>
            </a:r>
            <a:r>
              <a:rPr lang="ko-KR" altLang="en-US" dirty="0" err="1">
                <a:ea typeface="휴먼매직체"/>
              </a:rPr>
              <a:t>external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network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access</a:t>
            </a:r>
            <a:r>
              <a:rPr lang="ko-KR" altLang="en-US" dirty="0">
                <a:ea typeface="휴먼매직체"/>
              </a:rPr>
              <a:t> : </a:t>
            </a:r>
            <a:r>
              <a:rPr lang="ko-KR" altLang="en-US" dirty="0" err="1">
                <a:ea typeface="휴먼매직체"/>
              </a:rPr>
              <a:t>allow</a:t>
            </a:r>
            <a:endParaRPr lang="ko-KR" altLang="en-US" dirty="0">
              <a:ea typeface="휴먼매직체"/>
            </a:endParaRPr>
          </a:p>
          <a:p>
            <a:endParaRPr lang="ko-KR" altLang="en-US" dirty="0">
              <a:ea typeface="휴먼매직체"/>
            </a:endParaRPr>
          </a:p>
          <a:p>
            <a:r>
              <a:rPr lang="ko-KR" altLang="en-US" dirty="0">
                <a:ea typeface="휴먼매직체"/>
              </a:rPr>
              <a:t>* 주의사항!!!</a:t>
            </a:r>
            <a:endParaRPr lang="ko-KR" dirty="0"/>
          </a:p>
          <a:p>
            <a:r>
              <a:rPr lang="ko-KR" altLang="en-US" dirty="0">
                <a:ea typeface="휴먼매직체"/>
              </a:rPr>
              <a:t>실제 프로젝트에선 3), 7), 8) 항목의 수정이 필수!</a:t>
            </a:r>
          </a:p>
        </p:txBody>
      </p:sp>
    </p:spTree>
    <p:extLst>
      <p:ext uri="{BB962C8B-B14F-4D97-AF65-F5344CB8AC3E}">
        <p14:creationId xmlns:p14="http://schemas.microsoft.com/office/powerpoint/2010/main" val="38538984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A92D1-A0C7-46C7-A856-8A22988A3E93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FDF7E4-AAF8-470C-940F-40EECFC14E48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준비사항</a:t>
            </a:r>
            <a:endParaRPr lang="en-US" altLang="ko-KR" sz="2400">
              <a:solidFill>
                <a:schemeClr val="bg1"/>
              </a:solidFill>
              <a:latin typeface="Comic Sans MS"/>
              <a:ea typeface="휴먼매직체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C566EE50-C912-4363-A818-87FE8F412A6C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CCF837C8-8FFF-4DCC-8FC0-83170BA085BA}"/>
              </a:ext>
            </a:extLst>
          </p:cNvPr>
          <p:cNvSpPr txBox="1"/>
          <p:nvPr/>
        </p:nvSpPr>
        <p:spPr>
          <a:xfrm>
            <a:off x="5026325" y="281796"/>
            <a:ext cx="688387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휴먼매직체"/>
              </a:rPr>
              <a:t>4. DB &amp; </a:t>
            </a:r>
            <a:r>
              <a:rPr lang="ko-KR" altLang="en-US" sz="2400" dirty="0" err="1">
                <a:ea typeface="휴먼매직체"/>
              </a:rPr>
              <a:t>Table</a:t>
            </a: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</p:txBody>
      </p:sp>
      <p:sp>
        <p:nvSpPr>
          <p:cNvPr id="14" name="TextBox 2">
            <a:extLst>
              <a:ext uri="{FF2B5EF4-FFF2-40B4-BE49-F238E27FC236}">
                <a16:creationId xmlns:a16="http://schemas.microsoft.com/office/drawing/2014/main" id="{6D78DC14-1038-4AE1-814C-423E971CC9A3}"/>
              </a:ext>
            </a:extLst>
          </p:cNvPr>
          <p:cNvSpPr txBox="1"/>
          <p:nvPr/>
        </p:nvSpPr>
        <p:spPr>
          <a:xfrm>
            <a:off x="4957051" y="4445740"/>
            <a:ext cx="7228934" cy="1754326"/>
          </a:xfrm>
          <a:prstGeom prst="rect">
            <a:avLst/>
          </a:prstGeom>
          <a:noFill/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rtl="0">
              <a:defRPr lang="ko-kr"/>
            </a:defPPr>
            <a:lvl1pPr marL="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ea typeface="휴먼매직체"/>
              </a:rPr>
              <a:t>1) DB </a:t>
            </a:r>
            <a:r>
              <a:rPr lang="ko-KR" altLang="en-US" dirty="0" err="1">
                <a:ea typeface="휴먼매직체"/>
              </a:rPr>
              <a:t>Name</a:t>
            </a:r>
            <a:r>
              <a:rPr lang="ko-KR" altLang="en-US" dirty="0">
                <a:ea typeface="휴먼매직체"/>
              </a:rPr>
              <a:t> : </a:t>
            </a:r>
            <a:r>
              <a:rPr lang="ko-KR" altLang="en-US" dirty="0" err="1">
                <a:ea typeface="휴먼매직체"/>
              </a:rPr>
              <a:t>cccr_test</a:t>
            </a:r>
            <a:endParaRPr lang="ko-KR" altLang="en-US" dirty="0">
              <a:ea typeface="휴먼매직체"/>
            </a:endParaRPr>
          </a:p>
          <a:p>
            <a:r>
              <a:rPr lang="ko-KR" altLang="en-US" dirty="0">
                <a:ea typeface="휴먼매직체"/>
              </a:rPr>
              <a:t>2) </a:t>
            </a:r>
            <a:r>
              <a:rPr lang="ko-KR" altLang="en-US" dirty="0" err="1">
                <a:ea typeface="휴먼매직체"/>
              </a:rPr>
              <a:t>Table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Name</a:t>
            </a:r>
            <a:r>
              <a:rPr lang="ko-KR" altLang="en-US" dirty="0">
                <a:ea typeface="휴먼매직체"/>
              </a:rPr>
              <a:t>: </a:t>
            </a:r>
            <a:r>
              <a:rPr lang="ko-KR" altLang="en-US" dirty="0" err="1">
                <a:ea typeface="휴먼매직체"/>
              </a:rPr>
              <a:t>student</a:t>
            </a:r>
            <a:endParaRPr lang="ko-KR" altLang="en-US" dirty="0">
              <a:ea typeface="휴먼매직체"/>
            </a:endParaRPr>
          </a:p>
          <a:p>
            <a:r>
              <a:rPr lang="ko-KR" altLang="en-US" dirty="0">
                <a:ea typeface="휴먼매직체"/>
              </a:rPr>
              <a:t>3) </a:t>
            </a:r>
            <a:r>
              <a:rPr lang="ko-KR" altLang="en-US" dirty="0" err="1">
                <a:ea typeface="휴먼매직체"/>
              </a:rPr>
              <a:t>Key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Name</a:t>
            </a:r>
            <a:r>
              <a:rPr lang="ko-KR" altLang="en-US" dirty="0">
                <a:ea typeface="휴먼매직체"/>
              </a:rPr>
              <a:t>:</a:t>
            </a:r>
          </a:p>
          <a:p>
            <a:r>
              <a:rPr lang="ko-KR" altLang="en-US" dirty="0">
                <a:ea typeface="휴먼매직체"/>
              </a:rPr>
              <a:t>    (1) </a:t>
            </a:r>
            <a:r>
              <a:rPr lang="ko-KR" altLang="en-US" dirty="0" err="1">
                <a:ea typeface="휴먼매직체"/>
              </a:rPr>
              <a:t>id</a:t>
            </a:r>
            <a:r>
              <a:rPr lang="ko-KR" altLang="en-US" dirty="0">
                <a:ea typeface="휴먼매직체"/>
              </a:rPr>
              <a:t> : </a:t>
            </a:r>
            <a:r>
              <a:rPr lang="ko-KR" altLang="en-US" dirty="0" err="1">
                <a:ea typeface="휴먼매직체"/>
              </a:rPr>
              <a:t>Student</a:t>
            </a:r>
            <a:r>
              <a:rPr lang="ko-KR" altLang="en-US" dirty="0">
                <a:ea typeface="휴먼매직체"/>
              </a:rPr>
              <a:t> </a:t>
            </a:r>
            <a:r>
              <a:rPr lang="ko-KR" altLang="en-US" dirty="0" err="1">
                <a:ea typeface="휴먼매직체"/>
              </a:rPr>
              <a:t>table's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primary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key</a:t>
            </a:r>
            <a:endParaRPr lang="ko-KR" altLang="en-US" dirty="0">
              <a:ea typeface="휴먼매직체"/>
            </a:endParaRPr>
          </a:p>
          <a:p>
            <a:r>
              <a:rPr lang="ko-KR" altLang="en-US" dirty="0">
                <a:ea typeface="휴먼매직체"/>
              </a:rPr>
              <a:t>    (2) </a:t>
            </a:r>
            <a:r>
              <a:rPr lang="ko-KR" altLang="en-US" dirty="0" err="1">
                <a:ea typeface="휴먼매직체"/>
              </a:rPr>
              <a:t>FaceID</a:t>
            </a:r>
            <a:r>
              <a:rPr lang="ko-KR" altLang="en-US" dirty="0">
                <a:ea typeface="휴먼매직체"/>
              </a:rPr>
              <a:t> : </a:t>
            </a:r>
            <a:r>
              <a:rPr lang="ko-KR" altLang="en-US" dirty="0" err="1">
                <a:ea typeface="휴먼매직체"/>
              </a:rPr>
              <a:t>FaceID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from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Rekognition</a:t>
            </a:r>
            <a:endParaRPr lang="ko-KR" altLang="en-US" dirty="0">
              <a:ea typeface="휴먼매직체"/>
            </a:endParaRPr>
          </a:p>
          <a:p>
            <a:r>
              <a:rPr lang="ko-KR" altLang="en-US" dirty="0">
                <a:ea typeface="휴먼매직체"/>
              </a:rPr>
              <a:t>    (3) </a:t>
            </a:r>
            <a:r>
              <a:rPr lang="ko-KR" altLang="en-US" dirty="0" err="1">
                <a:ea typeface="휴먼매직체"/>
              </a:rPr>
              <a:t>Name</a:t>
            </a:r>
            <a:r>
              <a:rPr lang="ko-KR" altLang="en-US" dirty="0">
                <a:ea typeface="휴먼매직체"/>
              </a:rPr>
              <a:t> : </a:t>
            </a:r>
            <a:r>
              <a:rPr lang="ko-KR" altLang="en-US" dirty="0" err="1">
                <a:ea typeface="휴먼매직체"/>
              </a:rPr>
              <a:t>Student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name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from</a:t>
            </a:r>
            <a:r>
              <a:rPr lang="ko-KR" altLang="en-US" dirty="0">
                <a:ea typeface="휴먼매직체"/>
              </a:rPr>
              <a:t> </a:t>
            </a:r>
            <a:r>
              <a:rPr lang="ko-KR" altLang="en-US" dirty="0" err="1">
                <a:ea typeface="휴먼매직체"/>
              </a:rPr>
              <a:t>img</a:t>
            </a:r>
            <a:r>
              <a:rPr lang="ko-KR" altLang="en-US" dirty="0">
                <a:ea typeface="휴먼매직체"/>
              </a:rPr>
              <a:t> </a:t>
            </a:r>
            <a:r>
              <a:rPr lang="ko-KR" altLang="en-US" dirty="0" err="1">
                <a:ea typeface="휴먼매직체"/>
              </a:rPr>
              <a:t>name</a:t>
            </a:r>
            <a:endParaRPr lang="ko-KR" altLang="en-US" dirty="0">
              <a:ea typeface="휴먼매직체"/>
            </a:endParaRPr>
          </a:p>
        </p:txBody>
      </p:sp>
      <p:pic>
        <p:nvPicPr>
          <p:cNvPr id="3" name="그림 3">
            <a:extLst>
              <a:ext uri="{FF2B5EF4-FFF2-40B4-BE49-F238E27FC236}">
                <a16:creationId xmlns:a16="http://schemas.microsoft.com/office/drawing/2014/main" id="{51169247-2D1B-4859-95A0-4CEF467640A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378" t="22291" r="46060" b="35002"/>
          <a:stretch/>
        </p:blipFill>
        <p:spPr>
          <a:xfrm>
            <a:off x="5084619" y="759779"/>
            <a:ext cx="6650218" cy="334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901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준비사항</a:t>
            </a:r>
            <a:endParaRPr lang="en-US" altLang="ko-KR" sz="2400">
              <a:solidFill>
                <a:schemeClr val="bg1"/>
              </a:solidFill>
              <a:latin typeface="Comic Sans MS"/>
              <a:ea typeface="휴먼매직체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216C10-3C65-4157-8C83-C442BD4937A6}"/>
              </a:ext>
            </a:extLst>
          </p:cNvPr>
          <p:cNvSpPr txBox="1"/>
          <p:nvPr/>
        </p:nvSpPr>
        <p:spPr>
          <a:xfrm>
            <a:off x="5026325" y="281796"/>
            <a:ext cx="688387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휴먼매직체"/>
              </a:rPr>
              <a:t>5. </a:t>
            </a:r>
            <a:r>
              <a:rPr lang="ko-KR" altLang="en-US" sz="2400" dirty="0" err="1">
                <a:ea typeface="휴먼매직체"/>
              </a:rPr>
              <a:t>Source</a:t>
            </a:r>
            <a:r>
              <a:rPr lang="ko-KR" altLang="en-US" sz="2400" dirty="0">
                <a:ea typeface="휴먼매직체"/>
              </a:rPr>
              <a:t> </a:t>
            </a:r>
            <a:r>
              <a:rPr lang="ko-KR" altLang="en-US" sz="2400" dirty="0" err="1">
                <a:ea typeface="휴먼매직체"/>
              </a:rPr>
              <a:t>Code</a:t>
            </a:r>
            <a:r>
              <a:rPr lang="ko-KR" altLang="en-US" sz="2400" dirty="0">
                <a:ea typeface="휴먼매직체"/>
              </a:rPr>
              <a:t> (</a:t>
            </a:r>
            <a:r>
              <a:rPr lang="ko-KR" altLang="en-US" sz="2400" dirty="0" err="1">
                <a:ea typeface="휴먼매직체"/>
              </a:rPr>
              <a:t>lambda_function.py</a:t>
            </a:r>
            <a:r>
              <a:rPr lang="ko-KR" altLang="en-US" sz="2400" dirty="0">
                <a:ea typeface="휴먼매직체"/>
              </a:rPr>
              <a:t>)</a:t>
            </a: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</p:txBody>
      </p:sp>
      <p:pic>
        <p:nvPicPr>
          <p:cNvPr id="7" name="그림 7" descr="스크린샷, 모니터, 컴퓨터, 화면이(가) 표시된 사진&#10;&#10;자동 생성된 설명">
            <a:extLst>
              <a:ext uri="{FF2B5EF4-FFF2-40B4-BE49-F238E27FC236}">
                <a16:creationId xmlns:a16="http://schemas.microsoft.com/office/drawing/2014/main" id="{F96C1BF2-2361-443A-83B6-E94A5CA4C74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751" t="17591" r="25000" b="15105"/>
          <a:stretch/>
        </p:blipFill>
        <p:spPr>
          <a:xfrm>
            <a:off x="4649455" y="1036870"/>
            <a:ext cx="7542885" cy="534815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7DEA08-438E-4691-BAEE-FE63D596395E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777762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4946" y="2156347"/>
            <a:ext cx="4937233" cy="267765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Lambda_function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개념정리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19405" y="352992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216C10-3C65-4157-8C83-C442BD4937A6}"/>
              </a:ext>
            </a:extLst>
          </p:cNvPr>
          <p:cNvSpPr txBox="1"/>
          <p:nvPr/>
        </p:nvSpPr>
        <p:spPr>
          <a:xfrm>
            <a:off x="5137161" y="863687"/>
            <a:ext cx="6883879" cy="526297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휴먼매직체"/>
              </a:rPr>
              <a:t>1. lambda_function.py</a:t>
            </a:r>
            <a:endParaRPr lang="ko-KR" dirty="0"/>
          </a:p>
          <a:p>
            <a:r>
              <a:rPr lang="ko-KR" altLang="en-US" sz="2400" dirty="0" err="1">
                <a:ea typeface="휴먼매직체"/>
              </a:rPr>
              <a:t>Lambda로</a:t>
            </a:r>
            <a:r>
              <a:rPr lang="ko-KR" altLang="en-US" sz="2400" dirty="0">
                <a:ea typeface="휴먼매직체"/>
              </a:rPr>
              <a:t> 함수 </a:t>
            </a:r>
            <a:r>
              <a:rPr lang="ko-KR" altLang="en-US" sz="2400" dirty="0" err="1">
                <a:ea typeface="휴먼매직체"/>
              </a:rPr>
              <a:t>실행시</a:t>
            </a:r>
            <a:r>
              <a:rPr lang="ko-KR" altLang="en-US" sz="2400" dirty="0">
                <a:ea typeface="휴먼매직체"/>
              </a:rPr>
              <a:t> 디폴트 함수 파일</a:t>
            </a:r>
          </a:p>
          <a:p>
            <a:endParaRPr lang="ko-KR" altLang="en-US" sz="2400" dirty="0">
              <a:ea typeface="휴먼매직체"/>
            </a:endParaRPr>
          </a:p>
          <a:p>
            <a:r>
              <a:rPr lang="ko-KR" altLang="en-US" sz="2400" dirty="0">
                <a:ea typeface="휴먼매직체"/>
              </a:rPr>
              <a:t>2. </a:t>
            </a:r>
            <a:r>
              <a:rPr lang="ko-KR" altLang="en-US" sz="2400" dirty="0" err="1">
                <a:ea typeface="휴먼매직체"/>
              </a:rPr>
              <a:t>lambda_handler</a:t>
            </a:r>
            <a:r>
              <a:rPr lang="ko-KR" altLang="en-US" sz="2400" dirty="0">
                <a:ea typeface="휴먼매직체"/>
              </a:rPr>
              <a:t>(</a:t>
            </a:r>
            <a:r>
              <a:rPr lang="ko-KR" altLang="en-US" sz="2400" dirty="0" err="1">
                <a:ea typeface="휴먼매직체"/>
              </a:rPr>
              <a:t>event</a:t>
            </a:r>
            <a:r>
              <a:rPr lang="ko-KR" altLang="en-US" sz="2400" dirty="0">
                <a:ea typeface="휴먼매직체"/>
              </a:rPr>
              <a:t>, </a:t>
            </a:r>
            <a:r>
              <a:rPr lang="ko-KR" altLang="en-US" sz="2400" dirty="0" err="1">
                <a:ea typeface="휴먼매직체"/>
              </a:rPr>
              <a:t>context</a:t>
            </a:r>
            <a:r>
              <a:rPr lang="ko-KR" altLang="en-US" sz="2400" dirty="0">
                <a:ea typeface="휴먼매직체"/>
              </a:rPr>
              <a:t>)</a:t>
            </a:r>
          </a:p>
          <a:p>
            <a:r>
              <a:rPr lang="ko-KR" altLang="en-US" sz="2400" dirty="0" err="1">
                <a:ea typeface="휴먼매직체"/>
              </a:rPr>
              <a:t>Lambda가</a:t>
            </a:r>
            <a:r>
              <a:rPr lang="ko-KR" altLang="en-US" sz="2400" dirty="0">
                <a:ea typeface="휴먼매직체"/>
              </a:rPr>
              <a:t> 실행하는 디폴트 함수</a:t>
            </a:r>
          </a:p>
          <a:p>
            <a:r>
              <a:rPr lang="ko-KR" altLang="en-US" sz="2400" dirty="0">
                <a:ea typeface="휴먼매직체"/>
              </a:rPr>
              <a:t>(함수 선언만으로 코드 실행 가능)</a:t>
            </a:r>
          </a:p>
          <a:p>
            <a:endParaRPr lang="ko-KR" altLang="en-US" sz="2400" dirty="0">
              <a:ea typeface="휴먼매직체"/>
            </a:endParaRPr>
          </a:p>
          <a:p>
            <a:r>
              <a:rPr lang="ko-KR" altLang="en-US" sz="2400" dirty="0">
                <a:ea typeface="휴먼매직체"/>
              </a:rPr>
              <a:t>3. </a:t>
            </a:r>
            <a:r>
              <a:rPr lang="ko-KR" altLang="en-US" sz="2400" dirty="0" err="1">
                <a:ea typeface="휴먼매직체"/>
              </a:rPr>
              <a:t>event</a:t>
            </a:r>
          </a:p>
          <a:p>
            <a:r>
              <a:rPr lang="ko-KR" altLang="en-US" sz="2400" dirty="0">
                <a:ea typeface="휴먼매직체"/>
              </a:rPr>
              <a:t>파일 업로드 시 </a:t>
            </a:r>
            <a:r>
              <a:rPr lang="ko-KR" altLang="en-US" sz="2400" dirty="0" err="1">
                <a:ea typeface="휴먼매직체"/>
              </a:rPr>
              <a:t>Lambda함수로</a:t>
            </a:r>
            <a:r>
              <a:rPr lang="ko-KR" altLang="en-US" sz="2400" dirty="0">
                <a:ea typeface="휴먼매직체"/>
              </a:rPr>
              <a:t> 전달되는</a:t>
            </a:r>
          </a:p>
          <a:p>
            <a:r>
              <a:rPr lang="ko-KR" altLang="en-US" sz="2400" dirty="0" err="1">
                <a:ea typeface="휴먼매직체"/>
              </a:rPr>
              <a:t>input에</a:t>
            </a:r>
            <a:r>
              <a:rPr lang="ko-KR" altLang="en-US" sz="2400" dirty="0">
                <a:ea typeface="휴먼매직체"/>
              </a:rPr>
              <a:t> 대한 정보</a:t>
            </a:r>
          </a:p>
          <a:p>
            <a:endParaRPr lang="ko-KR" altLang="en-US" sz="2400" dirty="0">
              <a:ea typeface="휴먼매직체"/>
            </a:endParaRPr>
          </a:p>
          <a:p>
            <a:r>
              <a:rPr lang="ko-KR" altLang="en-US" sz="2400" dirty="0">
                <a:ea typeface="휴먼매직체"/>
              </a:rPr>
              <a:t>4. </a:t>
            </a:r>
            <a:r>
              <a:rPr lang="ko-KR" altLang="en-US" sz="2400" dirty="0" err="1">
                <a:ea typeface="휴먼매직체"/>
              </a:rPr>
              <a:t>context</a:t>
            </a:r>
            <a:endParaRPr lang="ko-KR" altLang="en-US" sz="2400" dirty="0">
              <a:ea typeface="휴먼매직체"/>
            </a:endParaRPr>
          </a:p>
          <a:p>
            <a:r>
              <a:rPr lang="ko-KR" altLang="en-US" sz="2400" dirty="0">
                <a:ea typeface="휴먼매직체"/>
              </a:rPr>
              <a:t>실행되는 </a:t>
            </a:r>
            <a:r>
              <a:rPr lang="ko-KR" altLang="en-US" sz="2400" dirty="0" err="1">
                <a:ea typeface="휴먼매직체"/>
              </a:rPr>
              <a:t>Lambda함수의</a:t>
            </a:r>
            <a:r>
              <a:rPr lang="ko-KR" altLang="en-US" sz="2400" dirty="0">
                <a:ea typeface="휴먼매직체"/>
              </a:rPr>
              <a:t> 시스템에 대한 정보</a:t>
            </a:r>
          </a:p>
          <a:p>
            <a:r>
              <a:rPr lang="ko-KR" altLang="en-US" sz="2400" dirty="0">
                <a:ea typeface="휴먼매직체"/>
              </a:rPr>
              <a:t>(함수 버전, 식별자, 함수 ARN </a:t>
            </a:r>
            <a:r>
              <a:rPr lang="ko-KR" altLang="en-US" sz="2400" dirty="0" err="1">
                <a:ea typeface="휴먼매직체"/>
              </a:rPr>
              <a:t>등등등</a:t>
            </a:r>
            <a:r>
              <a:rPr lang="ko-KR" altLang="en-US" sz="2400" dirty="0">
                <a:ea typeface="휴먼매직체"/>
              </a:rPr>
              <a:t>)</a:t>
            </a:r>
            <a:endParaRPr 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8100A2-3005-49E8-9E14-4FDA4680F5D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083405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22A01C30-C355-436E-BC9D-C68FC1733D03}"/>
              </a:ext>
            </a:extLst>
          </p:cNvPr>
          <p:cNvSpPr/>
          <p:nvPr/>
        </p:nvSpPr>
        <p:spPr>
          <a:xfrm>
            <a:off x="0" y="-62345"/>
            <a:ext cx="12192000" cy="6913418"/>
          </a:xfrm>
          <a:prstGeom prst="rect">
            <a:avLst/>
          </a:prstGeom>
          <a:solidFill>
            <a:schemeClr val="bg1"/>
          </a:solidFill>
          <a:ln>
            <a:solidFill>
              <a:srgbClr val="FBFBF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02BF8-12F6-4FDD-9293-8373F386C72A}"/>
              </a:ext>
            </a:extLst>
          </p:cNvPr>
          <p:cNvSpPr txBox="1"/>
          <p:nvPr/>
        </p:nvSpPr>
        <p:spPr>
          <a:xfrm>
            <a:off x="0" y="0"/>
            <a:ext cx="7869382" cy="741741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1400" dirty="0">
                <a:ea typeface="+mn-lt"/>
                <a:cs typeface="+mn-lt"/>
              </a:rPr>
              <a:t>{  </a:t>
            </a:r>
            <a:endParaRPr lang="ko-KR" sz="1400" dirty="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"</a:t>
            </a:r>
            <a:r>
              <a:rPr lang="ko-KR" sz="1400" err="1">
                <a:ea typeface="+mn-lt"/>
                <a:cs typeface="+mn-lt"/>
              </a:rPr>
              <a:t>Records</a:t>
            </a:r>
            <a:r>
              <a:rPr lang="ko-KR" sz="1400" dirty="0">
                <a:ea typeface="+mn-lt"/>
                <a:cs typeface="+mn-lt"/>
              </a:rPr>
              <a:t>":[  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{  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"eventVersion":"2.2",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"eventSource":"aws:s3",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"awsRegion":"us-west-2",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"</a:t>
            </a:r>
            <a:r>
              <a:rPr lang="ko-KR" sz="1400" err="1">
                <a:ea typeface="+mn-lt"/>
                <a:cs typeface="+mn-lt"/>
              </a:rPr>
              <a:t>eventTime</a:t>
            </a:r>
            <a:r>
              <a:rPr lang="ko-KR" sz="1400" dirty="0">
                <a:ea typeface="+mn-lt"/>
                <a:cs typeface="+mn-lt"/>
              </a:rPr>
              <a:t>":The </a:t>
            </a:r>
            <a:r>
              <a:rPr lang="ko-KR" sz="1400" err="1">
                <a:ea typeface="+mn-lt"/>
                <a:cs typeface="+mn-lt"/>
              </a:rPr>
              <a:t>time</a:t>
            </a:r>
            <a:r>
              <a:rPr lang="ko-KR" sz="1400" dirty="0">
                <a:ea typeface="+mn-lt"/>
                <a:cs typeface="+mn-lt"/>
              </a:rPr>
              <a:t>, </a:t>
            </a:r>
            <a:r>
              <a:rPr lang="ko-KR" sz="1400" err="1">
                <a:ea typeface="+mn-lt"/>
                <a:cs typeface="+mn-lt"/>
              </a:rPr>
              <a:t>in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en-US" altLang="ko-KR" sz="1400" dirty="0">
                <a:ea typeface="+mn-lt"/>
                <a:cs typeface="+mn-lt"/>
              </a:rPr>
              <a:t>ISO-860(1970-01-01T00:00:00.000Z)</a:t>
            </a:r>
            <a:r>
              <a:rPr lang="ko-KR" sz="1400" dirty="0">
                <a:ea typeface="+mn-lt"/>
                <a:cs typeface="+mn-lt"/>
              </a:rPr>
              <a:t>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"</a:t>
            </a:r>
            <a:r>
              <a:rPr lang="ko-KR" sz="1400" err="1">
                <a:ea typeface="+mn-lt"/>
                <a:cs typeface="+mn-lt"/>
              </a:rPr>
              <a:t>eventName</a:t>
            </a:r>
            <a:r>
              <a:rPr lang="ko-KR" sz="1400" dirty="0">
                <a:ea typeface="+mn-lt"/>
                <a:cs typeface="+mn-lt"/>
              </a:rPr>
              <a:t>":"</a:t>
            </a:r>
            <a:r>
              <a:rPr lang="ko-KR" sz="1400" err="1">
                <a:ea typeface="+mn-lt"/>
                <a:cs typeface="+mn-lt"/>
              </a:rPr>
              <a:t>event-type</a:t>
            </a:r>
            <a:r>
              <a:rPr lang="ko-KR" sz="1400" dirty="0">
                <a:ea typeface="+mn-lt"/>
                <a:cs typeface="+mn-lt"/>
              </a:rPr>
              <a:t>",</a:t>
            </a:r>
            <a:endParaRPr lang="ko-KR" sz="1400">
              <a:ea typeface="휴먼매직체"/>
            </a:endParaRPr>
          </a:p>
          <a:p>
            <a:r>
              <a:rPr lang="en-US" altLang="ko-KR" sz="1400" dirty="0">
                <a:ea typeface="휴먼매직체"/>
              </a:rPr>
              <a:t>         ...</a:t>
            </a:r>
            <a:endParaRPr lang="ko-KR" sz="1400" dirty="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"s3":{  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"s3SchemaVersion":"1.0",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"</a:t>
            </a:r>
            <a:r>
              <a:rPr lang="ko-KR" sz="1400" err="1">
                <a:ea typeface="+mn-lt"/>
                <a:cs typeface="+mn-lt"/>
              </a:rPr>
              <a:t>configurationId</a:t>
            </a:r>
            <a:r>
              <a:rPr lang="ko-KR" sz="1400" dirty="0">
                <a:ea typeface="+mn-lt"/>
                <a:cs typeface="+mn-lt"/>
              </a:rPr>
              <a:t>":"ID </a:t>
            </a:r>
            <a:r>
              <a:rPr lang="ko-KR" sz="1400" err="1">
                <a:ea typeface="+mn-lt"/>
                <a:cs typeface="+mn-lt"/>
              </a:rPr>
              <a:t>found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in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the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bucket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notification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configuration</a:t>
            </a:r>
            <a:r>
              <a:rPr lang="ko-KR" sz="1400" dirty="0">
                <a:ea typeface="+mn-lt"/>
                <a:cs typeface="+mn-lt"/>
              </a:rPr>
              <a:t>",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"</a:t>
            </a:r>
            <a:r>
              <a:rPr lang="ko-KR" sz="1400" err="1">
                <a:ea typeface="+mn-lt"/>
                <a:cs typeface="+mn-lt"/>
              </a:rPr>
              <a:t>bucket</a:t>
            </a:r>
            <a:r>
              <a:rPr lang="ko-KR" sz="1400" dirty="0">
                <a:ea typeface="+mn-lt"/>
                <a:cs typeface="+mn-lt"/>
              </a:rPr>
              <a:t>":{  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   "</a:t>
            </a:r>
            <a:r>
              <a:rPr lang="ko-KR" sz="1400" err="1">
                <a:ea typeface="+mn-lt"/>
                <a:cs typeface="+mn-lt"/>
              </a:rPr>
              <a:t>name</a:t>
            </a:r>
            <a:r>
              <a:rPr lang="ko-KR" sz="1400" dirty="0">
                <a:ea typeface="+mn-lt"/>
                <a:cs typeface="+mn-lt"/>
              </a:rPr>
              <a:t>":"</a:t>
            </a:r>
            <a:r>
              <a:rPr lang="ko-KR" sz="1400" err="1">
                <a:ea typeface="+mn-lt"/>
                <a:cs typeface="+mn-lt"/>
              </a:rPr>
              <a:t>bucket-name</a:t>
            </a:r>
            <a:r>
              <a:rPr lang="ko-KR" sz="1400" dirty="0">
                <a:ea typeface="+mn-lt"/>
                <a:cs typeface="+mn-lt"/>
              </a:rPr>
              <a:t>",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   "</a:t>
            </a:r>
            <a:r>
              <a:rPr lang="ko-KR" sz="1400" err="1">
                <a:ea typeface="+mn-lt"/>
                <a:cs typeface="+mn-lt"/>
              </a:rPr>
              <a:t>ownerIdentity</a:t>
            </a:r>
            <a:r>
              <a:rPr lang="ko-KR" sz="1400" dirty="0">
                <a:ea typeface="+mn-lt"/>
                <a:cs typeface="+mn-lt"/>
              </a:rPr>
              <a:t>":{  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      "</a:t>
            </a:r>
            <a:r>
              <a:rPr lang="ko-KR" sz="1400" err="1">
                <a:ea typeface="+mn-lt"/>
                <a:cs typeface="+mn-lt"/>
              </a:rPr>
              <a:t>principalId</a:t>
            </a:r>
            <a:r>
              <a:rPr lang="ko-KR" sz="1400" dirty="0">
                <a:ea typeface="+mn-lt"/>
                <a:cs typeface="+mn-lt"/>
              </a:rPr>
              <a:t>":"</a:t>
            </a:r>
            <a:r>
              <a:rPr lang="ko-KR" sz="1400" err="1">
                <a:ea typeface="+mn-lt"/>
                <a:cs typeface="+mn-lt"/>
              </a:rPr>
              <a:t>Amazon</a:t>
            </a:r>
            <a:r>
              <a:rPr lang="ko-KR" sz="1400" dirty="0">
                <a:ea typeface="+mn-lt"/>
                <a:cs typeface="+mn-lt"/>
              </a:rPr>
              <a:t>-</a:t>
            </a:r>
            <a:r>
              <a:rPr lang="ko-KR" sz="1400" err="1">
                <a:ea typeface="+mn-lt"/>
                <a:cs typeface="+mn-lt"/>
              </a:rPr>
              <a:t>customer</a:t>
            </a:r>
            <a:r>
              <a:rPr lang="ko-KR" sz="1400" dirty="0">
                <a:ea typeface="+mn-lt"/>
                <a:cs typeface="+mn-lt"/>
              </a:rPr>
              <a:t>-ID-of-</a:t>
            </a:r>
            <a:r>
              <a:rPr lang="ko-KR" sz="1400" err="1">
                <a:ea typeface="+mn-lt"/>
                <a:cs typeface="+mn-lt"/>
              </a:rPr>
              <a:t>the</a:t>
            </a:r>
            <a:r>
              <a:rPr lang="ko-KR" sz="1400" dirty="0">
                <a:ea typeface="+mn-lt"/>
                <a:cs typeface="+mn-lt"/>
              </a:rPr>
              <a:t>-</a:t>
            </a:r>
            <a:r>
              <a:rPr lang="ko-KR" sz="1400" err="1">
                <a:ea typeface="+mn-lt"/>
                <a:cs typeface="+mn-lt"/>
              </a:rPr>
              <a:t>bucket-owner</a:t>
            </a:r>
            <a:r>
              <a:rPr lang="ko-KR" sz="1400" dirty="0">
                <a:ea typeface="+mn-lt"/>
                <a:cs typeface="+mn-lt"/>
              </a:rPr>
              <a:t>"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   },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   "</a:t>
            </a:r>
            <a:r>
              <a:rPr lang="ko-KR" sz="1400" err="1">
                <a:ea typeface="+mn-lt"/>
                <a:cs typeface="+mn-lt"/>
              </a:rPr>
              <a:t>arn</a:t>
            </a:r>
            <a:r>
              <a:rPr lang="ko-KR" sz="1400" dirty="0">
                <a:ea typeface="+mn-lt"/>
                <a:cs typeface="+mn-lt"/>
              </a:rPr>
              <a:t>":"</a:t>
            </a:r>
            <a:r>
              <a:rPr lang="ko-KR" sz="1400" err="1">
                <a:ea typeface="+mn-lt"/>
                <a:cs typeface="+mn-lt"/>
              </a:rPr>
              <a:t>bucket</a:t>
            </a:r>
            <a:r>
              <a:rPr lang="ko-KR" sz="1400" dirty="0">
                <a:ea typeface="+mn-lt"/>
                <a:cs typeface="+mn-lt"/>
              </a:rPr>
              <a:t>-ARN"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},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"</a:t>
            </a:r>
            <a:r>
              <a:rPr lang="ko-KR" sz="1400" err="1">
                <a:ea typeface="+mn-lt"/>
                <a:cs typeface="+mn-lt"/>
              </a:rPr>
              <a:t>object</a:t>
            </a:r>
            <a:r>
              <a:rPr lang="ko-KR" sz="1400" dirty="0">
                <a:ea typeface="+mn-lt"/>
                <a:cs typeface="+mn-lt"/>
              </a:rPr>
              <a:t>":{  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   "</a:t>
            </a:r>
            <a:r>
              <a:rPr lang="ko-KR" sz="1400" err="1">
                <a:ea typeface="+mn-lt"/>
                <a:cs typeface="+mn-lt"/>
              </a:rPr>
              <a:t>key</a:t>
            </a:r>
            <a:r>
              <a:rPr lang="ko-KR" sz="1400" dirty="0">
                <a:ea typeface="+mn-lt"/>
                <a:cs typeface="+mn-lt"/>
              </a:rPr>
              <a:t>":"</a:t>
            </a:r>
            <a:r>
              <a:rPr lang="ko-KR" sz="1400" err="1">
                <a:ea typeface="+mn-lt"/>
                <a:cs typeface="+mn-lt"/>
              </a:rPr>
              <a:t>object-key</a:t>
            </a:r>
            <a:r>
              <a:rPr lang="ko-KR" sz="1400" dirty="0">
                <a:ea typeface="+mn-lt"/>
                <a:cs typeface="+mn-lt"/>
              </a:rPr>
              <a:t>",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   "</a:t>
            </a:r>
            <a:r>
              <a:rPr lang="ko-KR" sz="1400" err="1">
                <a:ea typeface="+mn-lt"/>
                <a:cs typeface="+mn-lt"/>
              </a:rPr>
              <a:t>size</a:t>
            </a:r>
            <a:r>
              <a:rPr lang="ko-KR" sz="1400" dirty="0">
                <a:ea typeface="+mn-lt"/>
                <a:cs typeface="+mn-lt"/>
              </a:rPr>
              <a:t>":</a:t>
            </a:r>
            <a:r>
              <a:rPr lang="ko-KR" sz="1400" err="1">
                <a:ea typeface="+mn-lt"/>
                <a:cs typeface="+mn-lt"/>
              </a:rPr>
              <a:t>object-size</a:t>
            </a:r>
            <a:r>
              <a:rPr lang="ko-KR" sz="1400" dirty="0">
                <a:ea typeface="+mn-lt"/>
                <a:cs typeface="+mn-lt"/>
              </a:rPr>
              <a:t>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   "</a:t>
            </a:r>
            <a:r>
              <a:rPr lang="ko-KR" sz="1400" err="1">
                <a:ea typeface="+mn-lt"/>
                <a:cs typeface="+mn-lt"/>
              </a:rPr>
              <a:t>eTag</a:t>
            </a:r>
            <a:r>
              <a:rPr lang="ko-KR" sz="1400" dirty="0">
                <a:ea typeface="+mn-lt"/>
                <a:cs typeface="+mn-lt"/>
              </a:rPr>
              <a:t>":"</a:t>
            </a:r>
            <a:r>
              <a:rPr lang="ko-KR" sz="1400" err="1">
                <a:ea typeface="+mn-lt"/>
                <a:cs typeface="+mn-lt"/>
              </a:rPr>
              <a:t>object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eTag</a:t>
            </a:r>
            <a:r>
              <a:rPr lang="ko-KR" sz="1400" dirty="0">
                <a:ea typeface="+mn-lt"/>
                <a:cs typeface="+mn-lt"/>
              </a:rPr>
              <a:t>",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   "</a:t>
            </a:r>
            <a:r>
              <a:rPr lang="ko-KR" sz="1400" err="1">
                <a:ea typeface="+mn-lt"/>
                <a:cs typeface="+mn-lt"/>
              </a:rPr>
              <a:t>versionId</a:t>
            </a:r>
            <a:r>
              <a:rPr lang="ko-KR" sz="1400" dirty="0">
                <a:ea typeface="+mn-lt"/>
                <a:cs typeface="+mn-lt"/>
              </a:rPr>
              <a:t>":"</a:t>
            </a:r>
            <a:r>
              <a:rPr lang="ko-KR" sz="1400" err="1">
                <a:ea typeface="+mn-lt"/>
                <a:cs typeface="+mn-lt"/>
              </a:rPr>
              <a:t>object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version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if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bucket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is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versioning-enabled</a:t>
            </a:r>
            <a:r>
              <a:rPr lang="ko-KR" sz="1400" dirty="0">
                <a:ea typeface="+mn-lt"/>
                <a:cs typeface="+mn-lt"/>
              </a:rPr>
              <a:t>, </a:t>
            </a:r>
            <a:r>
              <a:rPr lang="ko-KR" sz="1400" err="1">
                <a:ea typeface="+mn-lt"/>
                <a:cs typeface="+mn-lt"/>
              </a:rPr>
              <a:t>otherwise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null</a:t>
            </a:r>
            <a:r>
              <a:rPr lang="ko-KR" sz="1400" dirty="0">
                <a:ea typeface="+mn-lt"/>
                <a:cs typeface="+mn-lt"/>
              </a:rPr>
              <a:t>",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   "</a:t>
            </a:r>
            <a:r>
              <a:rPr lang="ko-KR" sz="1400" err="1">
                <a:ea typeface="+mn-lt"/>
                <a:cs typeface="+mn-lt"/>
              </a:rPr>
              <a:t>sequencer</a:t>
            </a:r>
            <a:r>
              <a:rPr lang="ko-KR" sz="1400" dirty="0">
                <a:ea typeface="+mn-lt"/>
                <a:cs typeface="+mn-lt"/>
              </a:rPr>
              <a:t>": "</a:t>
            </a:r>
            <a:r>
              <a:rPr lang="ko-KR" sz="1400" err="1">
                <a:ea typeface="+mn-lt"/>
                <a:cs typeface="+mn-lt"/>
              </a:rPr>
              <a:t>a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string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representation</a:t>
            </a:r>
            <a:r>
              <a:rPr lang="ko-KR" sz="1400" dirty="0">
                <a:ea typeface="+mn-lt"/>
                <a:cs typeface="+mn-lt"/>
              </a:rPr>
              <a:t> of </a:t>
            </a:r>
            <a:r>
              <a:rPr lang="ko-KR" sz="1400" err="1">
                <a:ea typeface="+mn-lt"/>
                <a:cs typeface="+mn-lt"/>
              </a:rPr>
              <a:t>a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hexadecimal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value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used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to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determine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event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err="1">
                <a:ea typeface="+mn-lt"/>
                <a:cs typeface="+mn-lt"/>
              </a:rPr>
              <a:t>sequence</a:t>
            </a:r>
            <a:r>
              <a:rPr lang="ko-KR" sz="1400" dirty="0">
                <a:ea typeface="+mn-lt"/>
                <a:cs typeface="+mn-lt"/>
              </a:rPr>
              <a:t>, 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       </a:t>
            </a:r>
            <a:r>
              <a:rPr lang="ko-KR" sz="1400" dirty="0" err="1">
                <a:ea typeface="+mn-lt"/>
                <a:cs typeface="+mn-lt"/>
              </a:rPr>
              <a:t>only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dirty="0" err="1">
                <a:ea typeface="+mn-lt"/>
                <a:cs typeface="+mn-lt"/>
              </a:rPr>
              <a:t>used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dirty="0" err="1">
                <a:ea typeface="+mn-lt"/>
                <a:cs typeface="+mn-lt"/>
              </a:rPr>
              <a:t>with</a:t>
            </a:r>
            <a:r>
              <a:rPr lang="ko-KR" sz="1400" dirty="0">
                <a:ea typeface="+mn-lt"/>
                <a:cs typeface="+mn-lt"/>
              </a:rPr>
              <a:t> </a:t>
            </a:r>
            <a:r>
              <a:rPr lang="ko-KR" sz="1400" dirty="0" err="1">
                <a:ea typeface="+mn-lt"/>
                <a:cs typeface="+mn-lt"/>
              </a:rPr>
              <a:t>PUTs</a:t>
            </a:r>
            <a:r>
              <a:rPr lang="ko-KR" sz="1400" dirty="0">
                <a:ea typeface="+mn-lt"/>
                <a:cs typeface="+mn-lt"/>
              </a:rPr>
              <a:t> and </a:t>
            </a:r>
            <a:r>
              <a:rPr lang="ko-KR" sz="1400" dirty="0" err="1">
                <a:ea typeface="+mn-lt"/>
                <a:cs typeface="+mn-lt"/>
              </a:rPr>
              <a:t>DELETEs</a:t>
            </a:r>
            <a:r>
              <a:rPr lang="ko-KR" sz="1400" dirty="0">
                <a:ea typeface="+mn-lt"/>
                <a:cs typeface="+mn-lt"/>
              </a:rPr>
              <a:t>"</a:t>
            </a:r>
            <a:endParaRPr lang="ko-KR" sz="1400">
              <a:ea typeface="휴먼매직체"/>
            </a:endParaRPr>
          </a:p>
          <a:p>
            <a:r>
              <a:rPr lang="ko-KR" sz="1400" dirty="0">
                <a:ea typeface="+mn-lt"/>
                <a:cs typeface="+mn-lt"/>
              </a:rPr>
              <a:t>            }</a:t>
            </a:r>
            <a:endParaRPr lang="ko-KR" sz="1400">
              <a:ea typeface="휴먼매직체"/>
            </a:endParaRPr>
          </a:p>
          <a:p>
            <a:r>
              <a:rPr lang="ko-KR" altLang="en-US" sz="1400" dirty="0">
                <a:ea typeface="휴먼매직체"/>
              </a:rPr>
              <a:t>         </a:t>
            </a:r>
            <a:r>
              <a:rPr lang="en-US" altLang="ko-KR" sz="1400" dirty="0">
                <a:ea typeface="휴먼매직체"/>
              </a:rPr>
              <a:t>},</a:t>
            </a:r>
          </a:p>
          <a:p>
            <a:r>
              <a:rPr lang="en-US" altLang="ko-KR" sz="1400" dirty="0">
                <a:ea typeface="휴먼매직체"/>
              </a:rPr>
              <a:t>       ...</a:t>
            </a:r>
          </a:p>
          <a:p>
            <a:r>
              <a:rPr lang="ko-KR" altLang="en-US" sz="1400" dirty="0">
                <a:ea typeface="휴먼매직체"/>
              </a:rPr>
              <a:t>      </a:t>
            </a:r>
            <a:r>
              <a:rPr lang="en-US" altLang="ko-KR" sz="1400" dirty="0">
                <a:ea typeface="휴먼매직체"/>
              </a:rPr>
              <a:t>}</a:t>
            </a:r>
            <a:endParaRPr lang="ko-KR" altLang="en-US" sz="1400" dirty="0">
              <a:ea typeface="휴먼매직체"/>
            </a:endParaRPr>
          </a:p>
          <a:p>
            <a:r>
              <a:rPr lang="ko-KR" altLang="en-US" sz="1400" dirty="0">
                <a:ea typeface="휴먼매직체"/>
              </a:rPr>
              <a:t>   </a:t>
            </a:r>
            <a:r>
              <a:rPr lang="en-US" altLang="ko-KR" sz="1400" dirty="0">
                <a:ea typeface="휴먼매직체"/>
              </a:rPr>
              <a:t>]</a:t>
            </a:r>
            <a:endParaRPr lang="ko-KR" altLang="en-US" sz="1400" dirty="0">
              <a:ea typeface="휴먼매직체"/>
            </a:endParaRPr>
          </a:p>
          <a:p>
            <a:r>
              <a:rPr lang="en-US" altLang="ko-KR" sz="1400" dirty="0">
                <a:ea typeface="휴먼매직체"/>
              </a:rPr>
              <a:t>}</a:t>
            </a:r>
            <a:endParaRPr lang="ko-KR" altLang="en-US" sz="1400" dirty="0">
              <a:ea typeface="휴먼매직체"/>
            </a:endParaRPr>
          </a:p>
          <a:p>
            <a:endParaRPr lang="ko-KR" altLang="en-US" sz="1400" dirty="0">
              <a:ea typeface="휴먼매직체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4478408-64E0-447B-8107-B86F7997EDE8}"/>
              </a:ext>
            </a:extLst>
          </p:cNvPr>
          <p:cNvCxnSpPr/>
          <p:nvPr/>
        </p:nvCxnSpPr>
        <p:spPr>
          <a:xfrm>
            <a:off x="2539711" y="2809875"/>
            <a:ext cx="4959927" cy="277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0488BACB-558E-4337-B69A-1F73CA1F1218}"/>
              </a:ext>
            </a:extLst>
          </p:cNvPr>
          <p:cNvCxnSpPr>
            <a:cxnSpLocks/>
          </p:cNvCxnSpPr>
          <p:nvPr/>
        </p:nvCxnSpPr>
        <p:spPr>
          <a:xfrm>
            <a:off x="2290328" y="4292311"/>
            <a:ext cx="5140036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D5FC1EBF-F2AF-497A-8FC6-941F0CBB2273}"/>
              </a:ext>
            </a:extLst>
          </p:cNvPr>
          <p:cNvSpPr txBox="1"/>
          <p:nvPr/>
        </p:nvSpPr>
        <p:spPr>
          <a:xfrm>
            <a:off x="7711786" y="2682586"/>
            <a:ext cx="4045527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ea typeface="+mn-lt"/>
                <a:cs typeface="+mn-lt"/>
              </a:rPr>
              <a:t>event</a:t>
            </a:r>
            <a:r>
              <a:rPr lang="ko-KR" dirty="0">
                <a:ea typeface="+mn-lt"/>
                <a:cs typeface="+mn-lt"/>
              </a:rPr>
              <a:t>['</a:t>
            </a:r>
            <a:r>
              <a:rPr lang="ko-KR" dirty="0" err="1">
                <a:ea typeface="+mn-lt"/>
                <a:cs typeface="+mn-lt"/>
              </a:rPr>
              <a:t>Records</a:t>
            </a:r>
            <a:r>
              <a:rPr lang="ko-KR" dirty="0">
                <a:ea typeface="+mn-lt"/>
                <a:cs typeface="+mn-lt"/>
              </a:rPr>
              <a:t>'][0]['s3']['</a:t>
            </a:r>
            <a:r>
              <a:rPr lang="ko-KR" dirty="0" err="1">
                <a:ea typeface="+mn-lt"/>
                <a:cs typeface="+mn-lt"/>
              </a:rPr>
              <a:t>bucket</a:t>
            </a:r>
            <a:r>
              <a:rPr lang="ko-KR" dirty="0">
                <a:ea typeface="+mn-lt"/>
                <a:cs typeface="+mn-lt"/>
              </a:rPr>
              <a:t>']['</a:t>
            </a:r>
            <a:r>
              <a:rPr lang="ko-KR" dirty="0" err="1">
                <a:ea typeface="+mn-lt"/>
                <a:cs typeface="+mn-lt"/>
              </a:rPr>
              <a:t>name</a:t>
            </a:r>
            <a:r>
              <a:rPr lang="ko-KR" dirty="0">
                <a:ea typeface="+mn-lt"/>
                <a:cs typeface="+mn-lt"/>
              </a:rPr>
              <a:t>']</a:t>
            </a:r>
            <a:endParaRPr lang="ko-KR" dirty="0">
              <a:ea typeface="휴먼매직체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A9D13DC-0D8F-4130-A3A7-84C2330662C8}"/>
              </a:ext>
            </a:extLst>
          </p:cNvPr>
          <p:cNvSpPr txBox="1"/>
          <p:nvPr/>
        </p:nvSpPr>
        <p:spPr>
          <a:xfrm>
            <a:off x="7711786" y="4109604"/>
            <a:ext cx="4045527" cy="38318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dirty="0" err="1">
                <a:ea typeface="+mn-lt"/>
                <a:cs typeface="+mn-lt"/>
              </a:rPr>
              <a:t>event</a:t>
            </a:r>
            <a:r>
              <a:rPr lang="ko-KR" dirty="0">
                <a:ea typeface="+mn-lt"/>
                <a:cs typeface="+mn-lt"/>
              </a:rPr>
              <a:t>['</a:t>
            </a:r>
            <a:r>
              <a:rPr lang="ko-KR" dirty="0" err="1">
                <a:ea typeface="+mn-lt"/>
                <a:cs typeface="+mn-lt"/>
              </a:rPr>
              <a:t>Records</a:t>
            </a:r>
            <a:r>
              <a:rPr lang="ko-KR" dirty="0">
                <a:ea typeface="+mn-lt"/>
                <a:cs typeface="+mn-lt"/>
              </a:rPr>
              <a:t>'][0]['s3'][</a:t>
            </a:r>
            <a:r>
              <a:rPr lang="en-US" altLang="ko-KR" dirty="0">
                <a:ea typeface="+mn-lt"/>
                <a:cs typeface="+mn-lt"/>
              </a:rPr>
              <a:t>'object</a:t>
            </a:r>
            <a:r>
              <a:rPr lang="ko-KR" dirty="0">
                <a:ea typeface="+mn-lt"/>
                <a:cs typeface="+mn-lt"/>
              </a:rPr>
              <a:t>'][</a:t>
            </a:r>
            <a:r>
              <a:rPr lang="en-US" altLang="ko-KR" dirty="0">
                <a:ea typeface="+mn-lt"/>
                <a:cs typeface="+mn-lt"/>
              </a:rPr>
              <a:t>'key</a:t>
            </a:r>
            <a:r>
              <a:rPr lang="ko-KR" dirty="0">
                <a:ea typeface="+mn-lt"/>
                <a:cs typeface="+mn-lt"/>
              </a:rPr>
              <a:t>']</a:t>
            </a:r>
            <a:endParaRPr lang="ko-KR" altLang="en-US" dirty="0">
              <a:ea typeface="+mn-lt"/>
              <a:cs typeface="+mn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5FE3DAC-DA61-4FDF-9B55-C0A609061773}"/>
              </a:ext>
            </a:extLst>
          </p:cNvPr>
          <p:cNvSpPr txBox="1"/>
          <p:nvPr/>
        </p:nvSpPr>
        <p:spPr>
          <a:xfrm>
            <a:off x="7716115" y="165387"/>
            <a:ext cx="4294909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3200" dirty="0">
                <a:ea typeface="휴먼매직체"/>
              </a:rPr>
              <a:t>S3 </a:t>
            </a:r>
            <a:r>
              <a:rPr lang="ko-KR" altLang="en-US" sz="3200" dirty="0" err="1">
                <a:ea typeface="휴먼매직체"/>
              </a:rPr>
              <a:t>event</a:t>
            </a:r>
            <a:r>
              <a:rPr lang="ko-KR" altLang="en-US" sz="3200" dirty="0">
                <a:ea typeface="휴먼매직체"/>
              </a:rPr>
              <a:t> </a:t>
            </a:r>
            <a:r>
              <a:rPr lang="ko-KR" altLang="en-US" sz="3200" dirty="0" err="1">
                <a:ea typeface="휴먼매직체"/>
              </a:rPr>
              <a:t>메세지</a:t>
            </a:r>
            <a:r>
              <a:rPr lang="ko-KR" altLang="en-US" sz="3200" dirty="0">
                <a:ea typeface="휴먼매직체"/>
              </a:rPr>
              <a:t> 구조</a:t>
            </a:r>
          </a:p>
        </p:txBody>
      </p:sp>
    </p:spTree>
    <p:extLst>
      <p:ext uri="{BB962C8B-B14F-4D97-AF65-F5344CB8AC3E}">
        <p14:creationId xmlns:p14="http://schemas.microsoft.com/office/powerpoint/2010/main" val="227272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준비사항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216C10-3C65-4157-8C83-C442BD4937A6}"/>
              </a:ext>
            </a:extLst>
          </p:cNvPr>
          <p:cNvSpPr txBox="1"/>
          <p:nvPr/>
        </p:nvSpPr>
        <p:spPr>
          <a:xfrm>
            <a:off x="5026325" y="281796"/>
            <a:ext cx="6883879" cy="378565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휴먼매직체"/>
              </a:rPr>
              <a:t>5. 원본 코드 (</a:t>
            </a:r>
            <a:r>
              <a:rPr lang="ko-KR" altLang="en-US" sz="2400" dirty="0" err="1">
                <a:ea typeface="휴먼매직체"/>
              </a:rPr>
              <a:t>insert_id.py</a:t>
            </a:r>
            <a:r>
              <a:rPr lang="ko-KR" altLang="en-US" sz="2400" dirty="0">
                <a:ea typeface="휴먼매직체"/>
              </a:rPr>
              <a:t>)</a:t>
            </a: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</p:txBody>
      </p:sp>
      <p:pic>
        <p:nvPicPr>
          <p:cNvPr id="5" name="그림 5" descr="모니터, 스크린샷, 화면, 컴퓨터이(가) 표시된 사진&#10;&#10;자동 생성된 설명">
            <a:extLst>
              <a:ext uri="{FF2B5EF4-FFF2-40B4-BE49-F238E27FC236}">
                <a16:creationId xmlns:a16="http://schemas.microsoft.com/office/drawing/2014/main" id="{5373E589-A808-465D-A4B2-FE99C23009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386" t="7232" r="28151" b="6733"/>
          <a:stretch/>
        </p:blipFill>
        <p:spPr>
          <a:xfrm>
            <a:off x="4696692" y="1050725"/>
            <a:ext cx="7395782" cy="538132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7020BED-1878-4FCA-AF54-E5D2CA93D93E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355052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0FBD3AB-6C88-44E4-A344-DF431DF328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331" t="5714" r="11311" b="11836"/>
          <a:stretch/>
        </p:blipFill>
        <p:spPr>
          <a:xfrm>
            <a:off x="3901205" y="1950911"/>
            <a:ext cx="8290795" cy="4907089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AB5541-5B8A-4F81-A56C-4A43565BB775}"/>
              </a:ext>
            </a:extLst>
          </p:cNvPr>
          <p:cNvSpPr txBox="1"/>
          <p:nvPr/>
        </p:nvSpPr>
        <p:spPr>
          <a:xfrm>
            <a:off x="-61091" y="235529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들어가기 앞서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…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코드를 활용한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자동화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3553F1E-EF73-4B27-AEC6-C2EC604A9BE8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3F00836-9BFE-4454-9F9E-BFA7735F7952}"/>
              </a:ext>
            </a:extLst>
          </p:cNvPr>
          <p:cNvCxnSpPr/>
          <p:nvPr/>
        </p:nvCxnSpPr>
        <p:spPr>
          <a:xfrm flipV="1">
            <a:off x="1138786" y="3092099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124A22B7-8DD4-45EB-A776-E1FF0F5F6236}"/>
              </a:ext>
            </a:extLst>
          </p:cNvPr>
          <p:cNvSpPr/>
          <p:nvPr/>
        </p:nvSpPr>
        <p:spPr>
          <a:xfrm>
            <a:off x="4654296" y="0"/>
            <a:ext cx="7537704" cy="1950911"/>
          </a:xfrm>
          <a:prstGeom prst="rect">
            <a:avLst/>
          </a:prstGeom>
          <a:solidFill>
            <a:srgbClr val="FCFCF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F73DA6-2C72-48C3-9694-F6AEAAD6B2C4}"/>
              </a:ext>
            </a:extLst>
          </p:cNvPr>
          <p:cNvSpPr txBox="1"/>
          <p:nvPr/>
        </p:nvSpPr>
        <p:spPr>
          <a:xfrm>
            <a:off x="4735901" y="70970"/>
            <a:ext cx="7369960" cy="1615827"/>
          </a:xfrm>
          <a:prstGeom prst="rect">
            <a:avLst/>
          </a:prstGeom>
          <a:solidFill>
            <a:schemeClr val="bg2"/>
          </a:solidFill>
          <a:ln>
            <a:solidFill>
              <a:schemeClr val="bg2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100" dirty="0">
                <a:ea typeface="+mn-lt"/>
                <a:cs typeface="+mn-lt"/>
              </a:rPr>
              <a:t>…</a:t>
            </a:r>
          </a:p>
          <a:p>
            <a:r>
              <a:rPr lang="en-US" sz="1100" dirty="0">
                <a:ea typeface="+mn-lt"/>
                <a:cs typeface="+mn-lt"/>
              </a:rPr>
              <a:t>console.log("resize() params", params)</a:t>
            </a:r>
          </a:p>
          <a:p>
            <a:r>
              <a:rPr lang="en-US" sz="1100" dirty="0">
                <a:ea typeface="+mn-lt"/>
                <a:cs typeface="+mn-lt"/>
              </a:rPr>
              <a:t>  let tasks = </a:t>
            </a:r>
            <a:r>
              <a:rPr lang="en-US" sz="1100" dirty="0" err="1">
                <a:ea typeface="+mn-lt"/>
                <a:cs typeface="+mn-lt"/>
              </a:rPr>
              <a:t>sizes.map</a:t>
            </a:r>
            <a:r>
              <a:rPr lang="en-US" sz="1100" dirty="0">
                <a:ea typeface="+mn-lt"/>
                <a:cs typeface="+mn-lt"/>
              </a:rPr>
              <a:t>(size =&gt; {</a:t>
            </a:r>
          </a:p>
          <a:p>
            <a:r>
              <a:rPr lang="en-US" sz="1100" dirty="0">
                <a:ea typeface="+mn-lt"/>
                <a:cs typeface="+mn-lt"/>
              </a:rPr>
              <a:t>    return new Promise((resolve, reject) =&gt; {</a:t>
            </a:r>
          </a:p>
          <a:p>
            <a:r>
              <a:rPr lang="en-US" sz="1100" dirty="0">
                <a:ea typeface="+mn-lt"/>
                <a:cs typeface="+mn-lt"/>
              </a:rPr>
              <a:t>      const p = {</a:t>
            </a:r>
          </a:p>
          <a:p>
            <a:r>
              <a:rPr lang="en-US" sz="1100" dirty="0">
                <a:ea typeface="+mn-lt"/>
                <a:cs typeface="+mn-lt"/>
              </a:rPr>
              <a:t>        </a:t>
            </a:r>
            <a:r>
              <a:rPr lang="en-US" sz="1100" dirty="0" err="1">
                <a:ea typeface="+mn-lt"/>
                <a:cs typeface="+mn-lt"/>
              </a:rPr>
              <a:t>srcData</a:t>
            </a:r>
            <a:r>
              <a:rPr lang="en-US" sz="1100" dirty="0">
                <a:ea typeface="+mn-lt"/>
                <a:cs typeface="+mn-lt"/>
              </a:rPr>
              <a:t>: </a:t>
            </a:r>
            <a:r>
              <a:rPr lang="en-US" sz="1100" dirty="0" err="1">
                <a:ea typeface="+mn-lt"/>
                <a:cs typeface="+mn-lt"/>
              </a:rPr>
              <a:t>params.Body</a:t>
            </a:r>
            <a:r>
              <a:rPr lang="en-US" sz="1100" dirty="0">
                <a:ea typeface="+mn-lt"/>
                <a:cs typeface="+mn-lt"/>
              </a:rPr>
              <a:t>,</a:t>
            </a:r>
          </a:p>
          <a:p>
            <a:r>
              <a:rPr lang="en-US" sz="1100" dirty="0">
                <a:ea typeface="+mn-lt"/>
                <a:cs typeface="+mn-lt"/>
              </a:rPr>
              <a:t>        width: size,</a:t>
            </a:r>
            <a:endParaRPr lang="en-US" sz="1100" dirty="0"/>
          </a:p>
          <a:p>
            <a:r>
              <a:rPr lang="en-US" sz="1100" dirty="0"/>
              <a:t>...</a:t>
            </a:r>
            <a:br>
              <a:rPr lang="en-US" sz="1100" dirty="0"/>
            </a:br>
            <a:endParaRPr lang="en-US" sz="1100" dirty="0"/>
          </a:p>
        </p:txBody>
      </p:sp>
      <p:sp>
        <p:nvSpPr>
          <p:cNvPr id="8" name="말풍선: 타원형 7">
            <a:extLst>
              <a:ext uri="{FF2B5EF4-FFF2-40B4-BE49-F238E27FC236}">
                <a16:creationId xmlns:a16="http://schemas.microsoft.com/office/drawing/2014/main" id="{83700730-B175-483C-9160-3539129D50CA}"/>
              </a:ext>
            </a:extLst>
          </p:cNvPr>
          <p:cNvSpPr/>
          <p:nvPr/>
        </p:nvSpPr>
        <p:spPr>
          <a:xfrm flipH="1">
            <a:off x="9600676" y="2245300"/>
            <a:ext cx="2100993" cy="1538195"/>
          </a:xfrm>
          <a:prstGeom prst="wedgeEllipseCallout">
            <a:avLst>
              <a:gd name="adj1" fmla="val -16418"/>
              <a:gd name="adj2" fmla="val 87915"/>
            </a:avLst>
          </a:prstGeom>
          <a:solidFill>
            <a:schemeClr val="bg1"/>
          </a:solidFill>
          <a:ln>
            <a:solidFill>
              <a:srgbClr val="0C0C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자동으로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수많은 이미지를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썸네일로 변환</a:t>
            </a:r>
            <a:r>
              <a:rPr lang="en-US" altLang="ko-KR" dirty="0">
                <a:solidFill>
                  <a:schemeClr val="tx1"/>
                </a:solidFill>
              </a:rPr>
              <a:t>!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243145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준비사항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216C10-3C65-4157-8C83-C442BD4937A6}"/>
              </a:ext>
            </a:extLst>
          </p:cNvPr>
          <p:cNvSpPr txBox="1"/>
          <p:nvPr/>
        </p:nvSpPr>
        <p:spPr>
          <a:xfrm>
            <a:off x="5026325" y="281796"/>
            <a:ext cx="6883879" cy="34163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400" dirty="0">
                <a:ea typeface="휴먼매직체"/>
              </a:rPr>
              <a:t>5. 준비된 소스코드를 </a:t>
            </a:r>
            <a:r>
              <a:rPr lang="en-US" altLang="ko-KR" sz="2400" dirty="0">
                <a:ea typeface="휴먼매직체"/>
              </a:rPr>
              <a:t>zip</a:t>
            </a:r>
            <a:r>
              <a:rPr lang="ko-KR" altLang="en-US" sz="2400" dirty="0">
                <a:ea typeface="휴먼매직체"/>
              </a:rPr>
              <a:t>파일로 압축</a:t>
            </a: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  <a:p>
            <a:endParaRPr lang="ko-KR" altLang="en-US" sz="2400" dirty="0">
              <a:ea typeface="휴먼매직체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57EE035-410F-45F1-B42B-CFF61968B649}"/>
              </a:ext>
            </a:extLst>
          </p:cNvPr>
          <p:cNvSpPr/>
          <p:nvPr/>
        </p:nvSpPr>
        <p:spPr>
          <a:xfrm>
            <a:off x="5083176" y="1833553"/>
            <a:ext cx="6749780" cy="319992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A450E51-AFCD-4D88-B70E-CD8770A7D240}"/>
              </a:ext>
            </a:extLst>
          </p:cNvPr>
          <p:cNvSpPr txBox="1"/>
          <p:nvPr/>
        </p:nvSpPr>
        <p:spPr>
          <a:xfrm>
            <a:off x="5283090" y="2016808"/>
            <a:ext cx="6357018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# lambda</a:t>
            </a:r>
            <a:r>
              <a:rPr lang="ko-KR" altLang="en-US" sz="2200" dirty="0"/>
              <a:t>함수에 업로드를 하기위해 소스코드들을 압축한다</a:t>
            </a:r>
            <a:r>
              <a:rPr lang="en-US" altLang="ko-KR" sz="2200" dirty="0"/>
              <a:t>.</a:t>
            </a:r>
          </a:p>
          <a:p>
            <a:endParaRPr lang="en-US" altLang="ko-KR" sz="2200" dirty="0"/>
          </a:p>
          <a:p>
            <a:r>
              <a:rPr lang="en-US" altLang="ko-KR" sz="2200" dirty="0"/>
              <a:t>$ ls </a:t>
            </a:r>
            <a:r>
              <a:rPr lang="en-US" altLang="ko-KR" sz="2200" dirty="0" err="1"/>
              <a:t>sourcecode</a:t>
            </a:r>
            <a:endParaRPr lang="en-US" altLang="ko-KR" sz="2200" dirty="0"/>
          </a:p>
          <a:p>
            <a:r>
              <a:rPr lang="en-US" altLang="ko-KR" sz="2200" dirty="0"/>
              <a:t>lambda_function.py  insert_id.py</a:t>
            </a:r>
          </a:p>
          <a:p>
            <a:r>
              <a:rPr lang="en-US" altLang="ko-KR" sz="2200" dirty="0"/>
              <a:t>$ cd </a:t>
            </a:r>
            <a:r>
              <a:rPr lang="en-US" altLang="ko-KR" sz="2200" dirty="0" err="1"/>
              <a:t>sourcecode</a:t>
            </a:r>
            <a:endParaRPr lang="en-US" altLang="ko-KR" sz="2200" dirty="0"/>
          </a:p>
          <a:p>
            <a:r>
              <a:rPr lang="en-US" altLang="ko-KR" sz="2200" dirty="0"/>
              <a:t>$ zip sourcecode.zip ./*</a:t>
            </a:r>
          </a:p>
          <a:p>
            <a:r>
              <a:rPr lang="en-US" altLang="ko-KR" sz="2200" dirty="0"/>
              <a:t>$ ls </a:t>
            </a:r>
            <a:r>
              <a:rPr lang="en-US" altLang="ko-KR" sz="2200" dirty="0" err="1"/>
              <a:t>sourcode</a:t>
            </a:r>
            <a:endParaRPr lang="en-US" altLang="ko-KR" sz="2200" dirty="0"/>
          </a:p>
          <a:p>
            <a:r>
              <a:rPr lang="en-US" altLang="ko-KR" sz="2200" dirty="0"/>
              <a:t>lamdbda_function.py insert_id.py sourcecode.zip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924D4A1-C172-4DF2-B87F-4991AC762D31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489567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1. 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서비스 접속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7A1B7C37-82A7-4B47-9F00-657431A1FA49}"/>
              </a:ext>
            </a:extLst>
          </p:cNvPr>
          <p:cNvSpPr txBox="1"/>
          <p:nvPr/>
        </p:nvSpPr>
        <p:spPr>
          <a:xfrm>
            <a:off x="5394113" y="5272320"/>
            <a:ext cx="60580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서비스 </a:t>
            </a:r>
            <a:r>
              <a:rPr lang="en-US" altLang="ko-KR" sz="1600" dirty="0"/>
              <a:t>-&gt; </a:t>
            </a:r>
            <a:r>
              <a:rPr lang="ko-KR" altLang="en-US" sz="1600" dirty="0"/>
              <a:t>이름 및 기능에 </a:t>
            </a:r>
            <a:r>
              <a:rPr lang="en-US" altLang="ko-KR" sz="1600" dirty="0"/>
              <a:t>Lambda </a:t>
            </a:r>
            <a:r>
              <a:rPr lang="ko-KR" altLang="en-US" sz="1600" dirty="0"/>
              <a:t>타이핑 </a:t>
            </a:r>
            <a:r>
              <a:rPr lang="en-US" altLang="ko-KR" sz="1600" dirty="0"/>
              <a:t>-&gt; </a:t>
            </a:r>
            <a:r>
              <a:rPr lang="ko-KR" altLang="en-US" sz="1600" dirty="0"/>
              <a:t>검색된 </a:t>
            </a:r>
            <a:r>
              <a:rPr lang="en-US" altLang="ko-KR" sz="1600" dirty="0"/>
              <a:t>Lambda </a:t>
            </a:r>
            <a:r>
              <a:rPr lang="ko-KR" altLang="en-US" sz="1600" dirty="0"/>
              <a:t>서비스 이름 클릭</a:t>
            </a:r>
            <a:r>
              <a:rPr lang="en-US" altLang="ko-KR" sz="1600" dirty="0"/>
              <a:t> </a:t>
            </a:r>
            <a:endParaRPr lang="ko-KR" altLang="en-US" sz="16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04B3864-6DF8-42B3-B5C5-DDED1B0940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331" t="6604" r="958" b="41683"/>
          <a:stretch/>
        </p:blipFill>
        <p:spPr>
          <a:xfrm>
            <a:off x="4808484" y="649457"/>
            <a:ext cx="7200000" cy="397340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2C353D7-D452-441C-B043-B0F5CDFAD8B2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35358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1. 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함수 생성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BF11F7FB-F77D-421E-BE3B-F6E429D6C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471" t="6729" r="958" b="32272"/>
          <a:stretch/>
        </p:blipFill>
        <p:spPr>
          <a:xfrm>
            <a:off x="5214909" y="123646"/>
            <a:ext cx="6300487" cy="411225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E6BF6F2-4168-40EC-A284-B65D4F7431EF}"/>
              </a:ext>
            </a:extLst>
          </p:cNvPr>
          <p:cNvSpPr txBox="1"/>
          <p:nvPr/>
        </p:nvSpPr>
        <p:spPr>
          <a:xfrm>
            <a:off x="5083176" y="4426030"/>
            <a:ext cx="42982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/>
              <a:t>함수 이름</a:t>
            </a:r>
            <a:r>
              <a:rPr lang="en-US" altLang="ko-KR" sz="1600" dirty="0"/>
              <a:t>: </a:t>
            </a:r>
            <a:r>
              <a:rPr lang="en-US" altLang="ko-KR" sz="1600" dirty="0" err="1"/>
              <a:t>cccr</a:t>
            </a:r>
            <a:r>
              <a:rPr lang="en-US" altLang="ko-KR" sz="1600" dirty="0"/>
              <a:t>-test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런타임</a:t>
            </a:r>
            <a:r>
              <a:rPr lang="en-US" altLang="ko-KR" sz="1600" dirty="0"/>
              <a:t>: python3.8</a:t>
            </a:r>
          </a:p>
          <a:p>
            <a:pPr marL="342900" indent="-342900">
              <a:buAutoNum type="arabicPeriod"/>
            </a:pPr>
            <a:r>
              <a:rPr lang="ko-KR" altLang="en-US" sz="1600" dirty="0"/>
              <a:t>권한</a:t>
            </a:r>
            <a:r>
              <a:rPr lang="en-US" altLang="ko-KR" sz="1600" dirty="0"/>
              <a:t>: </a:t>
            </a:r>
          </a:p>
          <a:p>
            <a:r>
              <a:rPr lang="en-US" altLang="ko-KR" sz="1600" dirty="0"/>
              <a:t>    (1) </a:t>
            </a:r>
            <a:r>
              <a:rPr lang="ko-KR" altLang="en-US" sz="1600" dirty="0"/>
              <a:t>실행역할 </a:t>
            </a:r>
            <a:r>
              <a:rPr lang="en-US" altLang="ko-KR" sz="1600" dirty="0"/>
              <a:t>: AWS </a:t>
            </a:r>
            <a:r>
              <a:rPr lang="ko-KR" altLang="en-US" sz="1600" dirty="0"/>
              <a:t>정책 템플릿에서 새 역할 생성</a:t>
            </a:r>
            <a:endParaRPr lang="en-US" altLang="ko-KR" sz="1600" dirty="0"/>
          </a:p>
          <a:p>
            <a:r>
              <a:rPr lang="en-US" altLang="ko-KR" sz="1600" dirty="0"/>
              <a:t>    (2) </a:t>
            </a:r>
            <a:r>
              <a:rPr lang="ko-KR" altLang="en-US" sz="1600" dirty="0"/>
              <a:t>역할 이름</a:t>
            </a:r>
            <a:r>
              <a:rPr lang="en-US" altLang="ko-KR" sz="1600" dirty="0"/>
              <a:t>: s3test</a:t>
            </a:r>
          </a:p>
          <a:p>
            <a:r>
              <a:rPr lang="en-US" altLang="ko-KR" sz="1600" dirty="0"/>
              <a:t>    (3) </a:t>
            </a:r>
            <a:r>
              <a:rPr lang="ko-KR" altLang="en-US" sz="1600" dirty="0"/>
              <a:t>정책 템플릿</a:t>
            </a:r>
            <a:r>
              <a:rPr lang="en-US" altLang="ko-KR" sz="1600" dirty="0"/>
              <a:t>: </a:t>
            </a:r>
          </a:p>
          <a:p>
            <a:r>
              <a:rPr lang="en-US" altLang="ko-KR" sz="1600" dirty="0"/>
              <a:t>        </a:t>
            </a:r>
            <a:r>
              <a:rPr lang="ko-KR" altLang="en-US" sz="1600" dirty="0"/>
              <a:t>가</a:t>
            </a:r>
            <a:r>
              <a:rPr lang="en-US" altLang="ko-KR" sz="1600" dirty="0"/>
              <a:t>. 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Amazon S3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객체 읽기 전용 권한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         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나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. 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Amazon </a:t>
            </a:r>
            <a:r>
              <a:rPr lang="en-US" altLang="ko-KR" sz="1600" b="0" i="0" dirty="0" err="1">
                <a:solidFill>
                  <a:srgbClr val="16191F"/>
                </a:solidFill>
                <a:effectLst/>
                <a:latin typeface="Amazon Ember"/>
              </a:rPr>
              <a:t>Rekognition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쓰기 전용 권한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algn="l"/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         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다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. 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Amazon </a:t>
            </a:r>
            <a:r>
              <a:rPr lang="en-US" altLang="ko-KR" sz="1600" b="0" i="0" dirty="0" err="1">
                <a:solidFill>
                  <a:srgbClr val="16191F"/>
                </a:solidFill>
                <a:effectLst/>
                <a:latin typeface="Amazon Ember"/>
              </a:rPr>
              <a:t>Rekognition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데이터 권한 없음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927E36-0134-41AE-8BEE-EC5B4FEE999D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213035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2. 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함수 업로드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6BF6F2-4168-40EC-A284-B65D4F7431EF}"/>
              </a:ext>
            </a:extLst>
          </p:cNvPr>
          <p:cNvSpPr txBox="1"/>
          <p:nvPr/>
        </p:nvSpPr>
        <p:spPr>
          <a:xfrm>
            <a:off x="5232383" y="4644780"/>
            <a:ext cx="5942076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함수 리스트 중 </a:t>
            </a:r>
            <a:r>
              <a:rPr lang="en-US" altLang="ko-KR" sz="1600" dirty="0" err="1">
                <a:solidFill>
                  <a:srgbClr val="16191F"/>
                </a:solidFill>
                <a:latin typeface="Amazon Ember"/>
              </a:rPr>
              <a:t>cccr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-test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 클릭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하단 함수 코드에서 </a:t>
            </a:r>
            <a:r>
              <a:rPr lang="ko-KR" altLang="en-US" sz="1600" b="0" i="0" dirty="0" err="1">
                <a:solidFill>
                  <a:srgbClr val="16191F"/>
                </a:solidFill>
                <a:effectLst/>
                <a:latin typeface="Amazon Ember"/>
              </a:rPr>
              <a:t>작업탭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 클릭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소스코드 업로드는 다음의 방식을 지원한다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.</a:t>
            </a:r>
          </a:p>
          <a:p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    1)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로컬 호스트에서 업로드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(. Zip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파일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)</a:t>
            </a:r>
          </a:p>
          <a:p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    2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) S3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에서 업로드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4.  .zip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 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파일 업로드를 클릭하고 이전에 생성한 소스코드 압축파일을 업로드한다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.</a:t>
            </a:r>
            <a:endParaRPr lang="ko-KR" altLang="en-US" sz="1600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864ED3D9-0D98-4EE4-99FB-8209B919EFA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90" t="7347" r="2042" b="36271"/>
          <a:stretch/>
        </p:blipFill>
        <p:spPr>
          <a:xfrm>
            <a:off x="5220925" y="123646"/>
            <a:ext cx="6404444" cy="408946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E24B1475-DB8B-4929-AB99-A5682717066E}"/>
              </a:ext>
            </a:extLst>
          </p:cNvPr>
          <p:cNvSpPr/>
          <p:nvPr/>
        </p:nvSpPr>
        <p:spPr>
          <a:xfrm>
            <a:off x="10198218" y="2666287"/>
            <a:ext cx="1427151" cy="948584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03DB655-0F65-45AA-91A5-33F80FB42C1B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45553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2. 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함수 업로드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6BF6F2-4168-40EC-A284-B65D4F7431EF}"/>
              </a:ext>
            </a:extLst>
          </p:cNvPr>
          <p:cNvSpPr txBox="1"/>
          <p:nvPr/>
        </p:nvSpPr>
        <p:spPr>
          <a:xfrm>
            <a:off x="5238514" y="5217348"/>
            <a:ext cx="600036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업로드가 완료되면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,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소스코드 및 원본파일들이 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Lambda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함수코드 콘솔에 저장된다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.</a:t>
            </a:r>
            <a:endParaRPr lang="ko-KR" altLang="en-US" sz="1600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89AFCA-D807-44DE-B8FD-5A10AE0DCEE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366" t="7352" r="669" b="38566"/>
          <a:stretch/>
        </p:blipFill>
        <p:spPr>
          <a:xfrm>
            <a:off x="5227056" y="696214"/>
            <a:ext cx="6404444" cy="382270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5E4939F-7E4B-4B89-91FA-4A6087C585CA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106016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3. S3 Trigger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생성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6BF6F2-4168-40EC-A284-B65D4F7431EF}"/>
              </a:ext>
            </a:extLst>
          </p:cNvPr>
          <p:cNvSpPr txBox="1"/>
          <p:nvPr/>
        </p:nvSpPr>
        <p:spPr>
          <a:xfrm>
            <a:off x="5238514" y="5217348"/>
            <a:ext cx="44294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Lambda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함수 디자이너 </a:t>
            </a:r>
            <a:r>
              <a:rPr lang="ko-KR" altLang="en-US" sz="1600" dirty="0" err="1">
                <a:solidFill>
                  <a:srgbClr val="16191F"/>
                </a:solidFill>
                <a:latin typeface="Amazon Ember"/>
              </a:rPr>
              <a:t>색션에서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 좌측의 트리거 추가 클릭</a:t>
            </a:r>
            <a:endParaRPr lang="ko-KR" altLang="en-US" sz="1600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575439-24F8-42B1-8190-04BB9E256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0" t="7238" b="47175"/>
          <a:stretch/>
        </p:blipFill>
        <p:spPr>
          <a:xfrm>
            <a:off x="5215471" y="696213"/>
            <a:ext cx="6464970" cy="3318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0BCBFE4-8639-4E8E-99A2-F2D7E4423252}"/>
              </a:ext>
            </a:extLst>
          </p:cNvPr>
          <p:cNvSpPr/>
          <p:nvPr/>
        </p:nvSpPr>
        <p:spPr>
          <a:xfrm>
            <a:off x="5552746" y="2597921"/>
            <a:ext cx="976241" cy="6770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35A6187-5ED6-4304-9842-51DBD7735511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0199423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3. S3 Trigger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생성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E6BF6F2-4168-40EC-A284-B65D4F7431EF}"/>
              </a:ext>
            </a:extLst>
          </p:cNvPr>
          <p:cNvSpPr txBox="1"/>
          <p:nvPr/>
        </p:nvSpPr>
        <p:spPr>
          <a:xfrm>
            <a:off x="5083176" y="4943461"/>
            <a:ext cx="3135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Trigger : S3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 err="1">
                <a:solidFill>
                  <a:srgbClr val="16191F"/>
                </a:solidFill>
                <a:effectLst/>
                <a:latin typeface="Amazon Ember"/>
              </a:rPr>
              <a:t>버킷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 : </a:t>
            </a:r>
            <a:r>
              <a:rPr lang="en-US" altLang="ko-KR" sz="1600" dirty="0" err="1">
                <a:solidFill>
                  <a:srgbClr val="16191F"/>
                </a:solidFill>
                <a:latin typeface="Amazon Ember"/>
              </a:rPr>
              <a:t>ljwkekehaha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이벤트 유형 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: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모든 </a:t>
            </a:r>
            <a:r>
              <a:rPr lang="ko-KR" altLang="en-US" sz="1600" b="0" i="0" dirty="0" err="1">
                <a:solidFill>
                  <a:srgbClr val="16191F"/>
                </a:solidFill>
                <a:effectLst/>
                <a:latin typeface="Amazon Ember"/>
              </a:rPr>
              <a:t>객채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 생성 이벤트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트리거 활성화 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: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체크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9575439-24F8-42B1-8190-04BB9E256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0" t="7238" b="47175"/>
          <a:stretch/>
        </p:blipFill>
        <p:spPr>
          <a:xfrm>
            <a:off x="5215471" y="696213"/>
            <a:ext cx="6464970" cy="3318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0BCBFE4-8639-4E8E-99A2-F2D7E4423252}"/>
              </a:ext>
            </a:extLst>
          </p:cNvPr>
          <p:cNvSpPr/>
          <p:nvPr/>
        </p:nvSpPr>
        <p:spPr>
          <a:xfrm>
            <a:off x="5552746" y="2597921"/>
            <a:ext cx="976241" cy="6770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8900C-1F6E-4C74-9CE5-40F8138D5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4" t="7227" b="30218"/>
          <a:stretch/>
        </p:blipFill>
        <p:spPr>
          <a:xfrm>
            <a:off x="5149860" y="452926"/>
            <a:ext cx="6546575" cy="4289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B9B3E31-1280-4493-BB14-F23B7FCE3EDD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4755536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코드 테스트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9575439-24F8-42B1-8190-04BB9E256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0" t="7238" b="47175"/>
          <a:stretch/>
        </p:blipFill>
        <p:spPr>
          <a:xfrm>
            <a:off x="5215471" y="696213"/>
            <a:ext cx="6464970" cy="3318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0BCBFE4-8639-4E8E-99A2-F2D7E4423252}"/>
              </a:ext>
            </a:extLst>
          </p:cNvPr>
          <p:cNvSpPr/>
          <p:nvPr/>
        </p:nvSpPr>
        <p:spPr>
          <a:xfrm>
            <a:off x="5552746" y="2597921"/>
            <a:ext cx="976241" cy="6770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8900C-1F6E-4C74-9CE5-40F8138D5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4" t="7227" b="30218"/>
          <a:stretch/>
        </p:blipFill>
        <p:spPr>
          <a:xfrm>
            <a:off x="5149860" y="452926"/>
            <a:ext cx="6546575" cy="42899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DDC8AF-D464-4171-A805-0715A4D471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91" t="7384" r="1199" b="24890"/>
          <a:stretch/>
        </p:blipFill>
        <p:spPr>
          <a:xfrm>
            <a:off x="5149860" y="367469"/>
            <a:ext cx="6571200" cy="4644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FB91DFCB-9ACD-4E8F-86BB-A1A7B1503AF2}"/>
              </a:ext>
            </a:extLst>
          </p:cNvPr>
          <p:cNvSpPr txBox="1"/>
          <p:nvPr/>
        </p:nvSpPr>
        <p:spPr>
          <a:xfrm>
            <a:off x="5238514" y="5217348"/>
            <a:ext cx="45547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Lambda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함수 </a:t>
            </a:r>
            <a:r>
              <a:rPr lang="ko-KR" altLang="en-US" sz="1600" dirty="0" err="1">
                <a:solidFill>
                  <a:srgbClr val="16191F"/>
                </a:solidFill>
                <a:latin typeface="Amazon Ember"/>
              </a:rPr>
              <a:t>함수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 코드 </a:t>
            </a:r>
            <a:r>
              <a:rPr lang="ko-KR" altLang="en-US" sz="1600" dirty="0" err="1">
                <a:solidFill>
                  <a:srgbClr val="16191F"/>
                </a:solidFill>
                <a:latin typeface="Amazon Ember"/>
              </a:rPr>
              <a:t>색션에서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 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test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우측 화살표 클릭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Configure Events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클릭</a:t>
            </a:r>
            <a:endParaRPr lang="ko-KR" altLang="en-US" sz="1600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2319DF3-9E51-471B-87FA-80866F459EC5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36839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1091" y="2336456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4.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코드 테스트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9575439-24F8-42B1-8190-04BB9E256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0" t="7238" b="47175"/>
          <a:stretch/>
        </p:blipFill>
        <p:spPr>
          <a:xfrm>
            <a:off x="5215471" y="696213"/>
            <a:ext cx="6464970" cy="3318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0BCBFE4-8639-4E8E-99A2-F2D7E4423252}"/>
              </a:ext>
            </a:extLst>
          </p:cNvPr>
          <p:cNvSpPr/>
          <p:nvPr/>
        </p:nvSpPr>
        <p:spPr>
          <a:xfrm>
            <a:off x="5552746" y="2597921"/>
            <a:ext cx="976241" cy="6770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B28900C-1F6E-4C74-9CE5-40F8138D54F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294" t="7227" b="30218"/>
          <a:stretch/>
        </p:blipFill>
        <p:spPr>
          <a:xfrm>
            <a:off x="5149860" y="452926"/>
            <a:ext cx="6546575" cy="42899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9DDC8AF-D464-4171-A805-0715A4D471A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8291" t="7384" r="1199" b="24890"/>
          <a:stretch/>
        </p:blipFill>
        <p:spPr>
          <a:xfrm>
            <a:off x="5149860" y="367469"/>
            <a:ext cx="6571200" cy="46445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B1F80F1-091D-43F3-A13E-39C999CCC3D7}"/>
              </a:ext>
            </a:extLst>
          </p:cNvPr>
          <p:cNvSpPr txBox="1"/>
          <p:nvPr/>
        </p:nvSpPr>
        <p:spPr>
          <a:xfrm>
            <a:off x="5215471" y="5500859"/>
            <a:ext cx="420038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이벤트 템플릿에서 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recognition-s3-request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지정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이벤트 이름 지정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생성 버튼 클릭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2F3D5720-4B11-4697-98E3-FCF55AC628C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34" t="7725" b="25671"/>
          <a:stretch/>
        </p:blipFill>
        <p:spPr>
          <a:xfrm>
            <a:off x="5125235" y="314080"/>
            <a:ext cx="6595825" cy="4697980"/>
          </a:xfrm>
          <a:prstGeom prst="rect">
            <a:avLst/>
          </a:prstGeom>
          <a:ln>
            <a:solidFill>
              <a:srgbClr val="0C0C0D"/>
            </a:solidFill>
          </a:ln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8B39673-077A-447B-99B1-A22A014EA2F4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8294" t="4580" b="23923"/>
          <a:stretch/>
        </p:blipFill>
        <p:spPr>
          <a:xfrm>
            <a:off x="5110952" y="238130"/>
            <a:ext cx="6610108" cy="46073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5AB3A09-02AB-4A0E-9F57-793CD84CDCD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8434" t="7725" b="25671"/>
          <a:stretch/>
        </p:blipFill>
        <p:spPr>
          <a:xfrm>
            <a:off x="5086327" y="238130"/>
            <a:ext cx="6610108" cy="4773930"/>
          </a:xfrm>
          <a:prstGeom prst="rect">
            <a:avLst/>
          </a:prstGeom>
          <a:ln>
            <a:solidFill>
              <a:srgbClr val="0C0C0D"/>
            </a:solidFill>
          </a:ln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B6D402E5-7572-4B02-A95A-DF4A365B0264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8622297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9901" y="2355431"/>
            <a:ext cx="493723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에러 발생 </a:t>
            </a:r>
            <a:r>
              <a:rPr lang="ko-KR" altLang="en-US" dirty="0" err="1">
                <a:solidFill>
                  <a:schemeClr val="bg1"/>
                </a:solidFill>
              </a:rPr>
              <a:t>ㅠㅠ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3260" y="371003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B9575439-24F8-42B1-8190-04BB9E256B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500" t="7238" b="47175"/>
          <a:stretch/>
        </p:blipFill>
        <p:spPr>
          <a:xfrm>
            <a:off x="5215471" y="696213"/>
            <a:ext cx="6464970" cy="33184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타원 7">
            <a:extLst>
              <a:ext uri="{FF2B5EF4-FFF2-40B4-BE49-F238E27FC236}">
                <a16:creationId xmlns:a16="http://schemas.microsoft.com/office/drawing/2014/main" id="{A0BCBFE4-8639-4E8E-99A2-F2D7E4423252}"/>
              </a:ext>
            </a:extLst>
          </p:cNvPr>
          <p:cNvSpPr/>
          <p:nvPr/>
        </p:nvSpPr>
        <p:spPr>
          <a:xfrm>
            <a:off x="5552746" y="2597921"/>
            <a:ext cx="976241" cy="6770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E7191E0-CDED-4DA8-A3E1-3C5CE464D589}"/>
              </a:ext>
            </a:extLst>
          </p:cNvPr>
          <p:cNvSpPr txBox="1"/>
          <p:nvPr/>
        </p:nvSpPr>
        <p:spPr>
          <a:xfrm>
            <a:off x="5074366" y="4474125"/>
            <a:ext cx="5801845" cy="206210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Insert_id.py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에서 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import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한 </a:t>
            </a:r>
            <a:r>
              <a:rPr lang="en-US" altLang="ko-KR" sz="1600" dirty="0" err="1">
                <a:solidFill>
                  <a:srgbClr val="16191F"/>
                </a:solidFill>
                <a:latin typeface="Amazon Ember"/>
              </a:rPr>
              <a:t>pymysql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라이브러리를 인식하지 못하고 있다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...</a:t>
            </a:r>
          </a:p>
          <a:p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1.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원인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: </a:t>
            </a:r>
          </a:p>
          <a:p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Local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에서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 코드 </a:t>
            </a:r>
            <a:r>
              <a:rPr lang="ko-KR" altLang="en-US" sz="1600" dirty="0" err="1">
                <a:solidFill>
                  <a:srgbClr val="16191F"/>
                </a:solidFill>
                <a:latin typeface="Amazon Ember"/>
              </a:rPr>
              <a:t>실행시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 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Local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에 외부 라이브러리를 설치했다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.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하지만 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Lambda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에선 외부 라이브러리가 존재하지 않는다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.</a:t>
            </a:r>
          </a:p>
          <a:p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2.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해결방법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:</a:t>
            </a:r>
          </a:p>
          <a:p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Lambda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에 필요한 외부 라이브러리도 업로드한다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.</a:t>
            </a:r>
            <a:endParaRPr lang="ko-KR" altLang="en-US" sz="1600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58DF15E-A80D-4438-83EC-804D9B43D3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16992" b="4052"/>
          <a:stretch/>
        </p:blipFill>
        <p:spPr bwMode="auto">
          <a:xfrm>
            <a:off x="5142902" y="163338"/>
            <a:ext cx="6610108" cy="39471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타원 14">
            <a:extLst>
              <a:ext uri="{FF2B5EF4-FFF2-40B4-BE49-F238E27FC236}">
                <a16:creationId xmlns:a16="http://schemas.microsoft.com/office/drawing/2014/main" id="{1189AFC8-181A-40A6-A34D-4DF00BC82695}"/>
              </a:ext>
            </a:extLst>
          </p:cNvPr>
          <p:cNvSpPr/>
          <p:nvPr/>
        </p:nvSpPr>
        <p:spPr>
          <a:xfrm>
            <a:off x="6528986" y="2519675"/>
            <a:ext cx="3298677" cy="67708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83312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AB5541-5B8A-4F81-A56C-4A43565BB775}"/>
              </a:ext>
            </a:extLst>
          </p:cNvPr>
          <p:cNvSpPr txBox="1"/>
          <p:nvPr/>
        </p:nvSpPr>
        <p:spPr>
          <a:xfrm>
            <a:off x="-61091" y="2355296"/>
            <a:ext cx="4937233" cy="24776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들어가기 앞서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…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en-US" altLang="ko-KR" sz="11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한번에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수많은 데이터가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Input &amp; Computing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된다면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?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3F00836-9BFE-4454-9F9E-BFA7735F7952}"/>
              </a:ext>
            </a:extLst>
          </p:cNvPr>
          <p:cNvCxnSpPr/>
          <p:nvPr/>
        </p:nvCxnSpPr>
        <p:spPr>
          <a:xfrm flipV="1">
            <a:off x="1138786" y="3092099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93DEC01-9E28-4483-9780-E1B1D0506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4" t="3846" r="13436" b="11621"/>
          <a:stretch/>
        </p:blipFill>
        <p:spPr>
          <a:xfrm>
            <a:off x="4654295" y="2355296"/>
            <a:ext cx="7526153" cy="45027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828820-5BF8-4673-BC6D-45778571BA52}"/>
              </a:ext>
            </a:extLst>
          </p:cNvPr>
          <p:cNvSpPr/>
          <p:nvPr/>
        </p:nvSpPr>
        <p:spPr>
          <a:xfrm>
            <a:off x="4654296" y="0"/>
            <a:ext cx="7537704" cy="2411896"/>
          </a:xfrm>
          <a:prstGeom prst="rect">
            <a:avLst/>
          </a:prstGeom>
          <a:solidFill>
            <a:srgbClr val="F4F4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3074" name="Picture 2" descr="How Many People Use Instagram?">
            <a:extLst>
              <a:ext uri="{FF2B5EF4-FFF2-40B4-BE49-F238E27FC236}">
                <a16:creationId xmlns:a16="http://schemas.microsoft.com/office/drawing/2014/main" id="{9E0100EC-37C5-4081-8970-38D7DC0FBB9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1" t="34920" r="11601" b="11731"/>
          <a:stretch/>
        </p:blipFill>
        <p:spPr bwMode="auto">
          <a:xfrm>
            <a:off x="4876142" y="275623"/>
            <a:ext cx="3841152" cy="1665144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944BD82B-4A78-47F3-9087-892836AF732E}"/>
              </a:ext>
            </a:extLst>
          </p:cNvPr>
          <p:cNvCxnSpPr/>
          <p:nvPr/>
        </p:nvCxnSpPr>
        <p:spPr>
          <a:xfrm>
            <a:off x="9041363" y="1184988"/>
            <a:ext cx="0" cy="16608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7B44ED-8BBE-47D6-AC49-7B93C5A52C4F}"/>
              </a:ext>
            </a:extLst>
          </p:cNvPr>
          <p:cNvCxnSpPr>
            <a:cxnSpLocks/>
          </p:cNvCxnSpPr>
          <p:nvPr/>
        </p:nvCxnSpPr>
        <p:spPr>
          <a:xfrm>
            <a:off x="8717294" y="1184988"/>
            <a:ext cx="32406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78DE570-A3F1-45F7-BB69-171D181E10E6}"/>
              </a:ext>
            </a:extLst>
          </p:cNvPr>
          <p:cNvSpPr txBox="1"/>
          <p:nvPr/>
        </p:nvSpPr>
        <p:spPr>
          <a:xfrm>
            <a:off x="9220647" y="413140"/>
            <a:ext cx="27805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Instagram </a:t>
            </a:r>
            <a:r>
              <a:rPr lang="ko-KR" altLang="en-US" dirty="0"/>
              <a:t>사용자들이</a:t>
            </a:r>
            <a:endParaRPr lang="en-US" altLang="ko-KR" dirty="0"/>
          </a:p>
          <a:p>
            <a:r>
              <a:rPr lang="en-US" altLang="ko-KR" dirty="0"/>
              <a:t>Image 1,000</a:t>
            </a:r>
            <a:r>
              <a:rPr lang="ko-KR" altLang="en-US" dirty="0"/>
              <a:t>만개 를</a:t>
            </a:r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dirty="0"/>
              <a:t>월 사용자의 </a:t>
            </a:r>
            <a:r>
              <a:rPr lang="en-US" altLang="ko-KR" dirty="0"/>
              <a:t>1%)</a:t>
            </a:r>
          </a:p>
          <a:p>
            <a:r>
              <a:rPr lang="ko-KR" altLang="en-US" dirty="0"/>
              <a:t>동시</a:t>
            </a:r>
            <a:r>
              <a:rPr lang="en-US" altLang="ko-KR" dirty="0"/>
              <a:t> </a:t>
            </a:r>
            <a:r>
              <a:rPr lang="ko-KR" altLang="en-US" dirty="0"/>
              <a:t>업로드 한다면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22" name="말풍선: 타원형 21">
            <a:extLst>
              <a:ext uri="{FF2B5EF4-FFF2-40B4-BE49-F238E27FC236}">
                <a16:creationId xmlns:a16="http://schemas.microsoft.com/office/drawing/2014/main" id="{88EB2C4E-E382-49E4-8435-3DA6B4361FA1}"/>
              </a:ext>
            </a:extLst>
          </p:cNvPr>
          <p:cNvSpPr/>
          <p:nvPr/>
        </p:nvSpPr>
        <p:spPr>
          <a:xfrm flipH="1">
            <a:off x="10132331" y="3092099"/>
            <a:ext cx="1719357" cy="1124794"/>
          </a:xfrm>
          <a:prstGeom prst="wedgeEllipseCallout">
            <a:avLst>
              <a:gd name="adj1" fmla="val -13471"/>
              <a:gd name="adj2" fmla="val 8065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서버가</a:t>
            </a:r>
            <a:endParaRPr lang="en-US" altLang="ko-KR" dirty="0">
              <a:solidFill>
                <a:schemeClr val="tx1"/>
              </a:solidFill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</a:rPr>
              <a:t>불타고있다</a:t>
            </a:r>
            <a:r>
              <a:rPr lang="en-US" altLang="ko-KR" dirty="0">
                <a:solidFill>
                  <a:schemeClr val="tx1"/>
                </a:solidFill>
              </a:rPr>
              <a:t>!!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14781A5A-4A08-4C1E-8CCA-17A8266E3CD8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107839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2902" y="2182505"/>
            <a:ext cx="4937233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Layer</a:t>
            </a:r>
            <a:r>
              <a:rPr lang="ko-KR" altLang="en-US" dirty="0">
                <a:solidFill>
                  <a:schemeClr val="bg1"/>
                </a:solidFill>
              </a:rPr>
              <a:t>를 이용한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외부라이브러리 업로드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0258" y="360748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48DE8F4-BCF8-46FA-BAAA-D6C1EA87D4B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2" t="16992" b="4052"/>
          <a:stretch/>
        </p:blipFill>
        <p:spPr bwMode="auto">
          <a:xfrm>
            <a:off x="5142902" y="163338"/>
            <a:ext cx="6610108" cy="3947189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AD1CF815-3F43-4FBA-8A42-DEF56E7D5D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8365" t="7352" r="9930" b="40062"/>
          <a:stretch/>
        </p:blipFill>
        <p:spPr>
          <a:xfrm>
            <a:off x="5142902" y="163338"/>
            <a:ext cx="6610108" cy="3947189"/>
          </a:xfrm>
          <a:prstGeom prst="rect">
            <a:avLst/>
          </a:prstGeom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305B2FB0-BA0D-489D-AA2F-2A80F26A6953}"/>
              </a:ext>
            </a:extLst>
          </p:cNvPr>
          <p:cNvSpPr/>
          <p:nvPr/>
        </p:nvSpPr>
        <p:spPr>
          <a:xfrm>
            <a:off x="7549670" y="2630770"/>
            <a:ext cx="2072893" cy="471353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0A6EF-8FCF-475D-92F1-F8B2D12E3D83}"/>
              </a:ext>
            </a:extLst>
          </p:cNvPr>
          <p:cNvSpPr txBox="1"/>
          <p:nvPr/>
        </p:nvSpPr>
        <p:spPr>
          <a:xfrm>
            <a:off x="5074366" y="4474125"/>
            <a:ext cx="688534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AWS Lambda Layers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란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?</a:t>
            </a:r>
          </a:p>
          <a:p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-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람다 함수에서 공통적으로 사용하는 함수들을 제공하는 기능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-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외부 라이브러리도 일종의 함수 집합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…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따라서 외부라이브러리도 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Layer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를 이용하여 호출 가능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-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사용할 함수를 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zip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파일로 압축하여 업로드 하는 방식으로 사용</a:t>
            </a:r>
          </a:p>
        </p:txBody>
      </p:sp>
    </p:spTree>
    <p:extLst>
      <p:ext uri="{BB962C8B-B14F-4D97-AF65-F5344CB8AC3E}">
        <p14:creationId xmlns:p14="http://schemas.microsoft.com/office/powerpoint/2010/main" val="31508734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2902" y="2182505"/>
            <a:ext cx="4937233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Layer</a:t>
            </a:r>
            <a:r>
              <a:rPr lang="ko-KR" altLang="en-US" dirty="0">
                <a:solidFill>
                  <a:schemeClr val="bg1"/>
                </a:solidFill>
              </a:rPr>
              <a:t>를 이용한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외부라이브러리 업로드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0258" y="360748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0C6B455-223C-476B-9809-DE17E4674307}"/>
              </a:ext>
            </a:extLst>
          </p:cNvPr>
          <p:cNvSpPr/>
          <p:nvPr/>
        </p:nvSpPr>
        <p:spPr>
          <a:xfrm>
            <a:off x="5071365" y="123646"/>
            <a:ext cx="6749780" cy="630279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1AC992E-3643-4549-88C4-C97E34F3B3FC}"/>
              </a:ext>
            </a:extLst>
          </p:cNvPr>
          <p:cNvSpPr txBox="1"/>
          <p:nvPr/>
        </p:nvSpPr>
        <p:spPr>
          <a:xfrm>
            <a:off x="5281400" y="311655"/>
            <a:ext cx="635701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# </a:t>
            </a:r>
            <a:r>
              <a:rPr lang="ko-KR" altLang="en-US" sz="1400" dirty="0"/>
              <a:t>라이브러리를 저장할 디렉토리 생성</a:t>
            </a:r>
            <a:endParaRPr lang="en-US" altLang="ko-KR" sz="1400" dirty="0"/>
          </a:p>
          <a:p>
            <a:r>
              <a:rPr lang="en-US" altLang="ko-KR" sz="1400" dirty="0"/>
              <a:t>$</a:t>
            </a:r>
            <a:r>
              <a:rPr lang="en-US" altLang="ko-KR" sz="1400" dirty="0" err="1"/>
              <a:t>mkdir</a:t>
            </a:r>
            <a:r>
              <a:rPr lang="en-US" altLang="ko-KR" sz="1400" dirty="0"/>
              <a:t> package</a:t>
            </a:r>
          </a:p>
          <a:p>
            <a:r>
              <a:rPr lang="en-US" altLang="ko-KR" sz="1400" dirty="0"/>
              <a:t>$cd package</a:t>
            </a:r>
          </a:p>
          <a:p>
            <a:endParaRPr lang="en-US" altLang="ko-KR" sz="1400" dirty="0"/>
          </a:p>
          <a:p>
            <a:r>
              <a:rPr lang="en-US" altLang="ko-KR" sz="1400" dirty="0"/>
              <a:t># (</a:t>
            </a:r>
            <a:r>
              <a:rPr lang="en-US" altLang="ko-KR" sz="1400" dirty="0" err="1"/>
              <a:t>devian</a:t>
            </a:r>
            <a:r>
              <a:rPr lang="en-US" altLang="ko-KR" sz="1400" dirty="0"/>
              <a:t> </a:t>
            </a:r>
            <a:r>
              <a:rPr lang="ko-KR" altLang="en-US" sz="1400" dirty="0"/>
              <a:t>계열 </a:t>
            </a:r>
            <a:r>
              <a:rPr lang="en-US" altLang="ko-KR" sz="1400" dirty="0"/>
              <a:t>OS</a:t>
            </a:r>
            <a:r>
              <a:rPr lang="ko-KR" altLang="en-US" sz="1400" dirty="0"/>
              <a:t>일 경우</a:t>
            </a:r>
            <a:r>
              <a:rPr lang="en-US" altLang="ko-KR" sz="1400" dirty="0"/>
              <a:t>) setup.py </a:t>
            </a:r>
            <a:r>
              <a:rPr lang="ko-KR" altLang="en-US" sz="1400" dirty="0"/>
              <a:t>생성</a:t>
            </a:r>
            <a:endParaRPr lang="en-US" altLang="ko-KR" sz="1400" dirty="0"/>
          </a:p>
          <a:p>
            <a:r>
              <a:rPr lang="en-US" altLang="ko-KR" sz="1400" dirty="0"/>
              <a:t>$vi setup.py</a:t>
            </a:r>
          </a:p>
          <a:p>
            <a:r>
              <a:rPr lang="en-US" altLang="ko-KR" sz="1400" dirty="0"/>
              <a:t>from </a:t>
            </a:r>
            <a:r>
              <a:rPr lang="en-US" altLang="ko-KR" sz="1400" dirty="0" err="1"/>
              <a:t>distutils.core</a:t>
            </a:r>
            <a:r>
              <a:rPr lang="en-US" altLang="ko-KR" sz="1400" dirty="0"/>
              <a:t> import setup</a:t>
            </a:r>
          </a:p>
          <a:p>
            <a:r>
              <a:rPr lang="en-US" altLang="ko-KR" sz="1400" dirty="0" err="1"/>
              <a:t>py_modules</a:t>
            </a:r>
            <a:r>
              <a:rPr lang="en-US" altLang="ko-KR" sz="1400" dirty="0"/>
              <a:t> = [</a:t>
            </a:r>
          </a:p>
          <a:p>
            <a:r>
              <a:rPr lang="en-US" altLang="ko-KR" sz="1400" dirty="0"/>
              <a:t>‘</a:t>
            </a:r>
            <a:r>
              <a:rPr lang="en-US" altLang="ko-KR" sz="1400" dirty="0" err="1"/>
              <a:t>pymysql</a:t>
            </a:r>
            <a:r>
              <a:rPr lang="en-US" altLang="ko-KR" sz="1400" dirty="0"/>
              <a:t>’,</a:t>
            </a:r>
          </a:p>
          <a:p>
            <a:r>
              <a:rPr lang="en-US" altLang="ko-KR" sz="1400" dirty="0"/>
              <a:t>]</a:t>
            </a:r>
          </a:p>
          <a:p>
            <a:endParaRPr lang="en-US" altLang="ko-KR" sz="1400" dirty="0"/>
          </a:p>
          <a:p>
            <a:r>
              <a:rPr lang="en-US" altLang="ko-KR" sz="1400" dirty="0"/>
              <a:t>setup(</a:t>
            </a:r>
          </a:p>
          <a:p>
            <a:r>
              <a:rPr lang="en-US" altLang="ko-KR" sz="1400" dirty="0"/>
              <a:t>    name=‘</a:t>
            </a:r>
            <a:r>
              <a:rPr lang="en-US" altLang="ko-KR" sz="1400" dirty="0" err="1"/>
              <a:t>getProducts</a:t>
            </a:r>
            <a:r>
              <a:rPr lang="en-US" altLang="ko-KR" sz="1400" dirty="0"/>
              <a:t>’,</a:t>
            </a:r>
          </a:p>
          <a:p>
            <a:r>
              <a:rPr lang="en-US" altLang="ko-KR" sz="1400" dirty="0"/>
              <a:t>    version=‘0.1’,</a:t>
            </a:r>
          </a:p>
          <a:p>
            <a:r>
              <a:rPr lang="en-US" altLang="ko-KR" sz="1400" dirty="0"/>
              <a:t>    package=[‘’],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url</a:t>
            </a:r>
            <a:r>
              <a:rPr lang="en-US" altLang="ko-KR" sz="1400" dirty="0"/>
              <a:t> = ‘’,</a:t>
            </a:r>
          </a:p>
          <a:p>
            <a:r>
              <a:rPr lang="en-US" altLang="ko-KR" sz="1400" dirty="0"/>
              <a:t>    license=‘’,</a:t>
            </a:r>
          </a:p>
          <a:p>
            <a:r>
              <a:rPr lang="en-US" altLang="ko-KR" sz="1400" dirty="0"/>
              <a:t>    author = ‘</a:t>
            </a:r>
            <a:r>
              <a:rPr lang="en-US" altLang="ko-KR" sz="1400" dirty="0" err="1"/>
              <a:t>YourName</a:t>
            </a:r>
            <a:r>
              <a:rPr lang="en-US" altLang="ko-KR" sz="1400" dirty="0"/>
              <a:t>’,</a:t>
            </a:r>
          </a:p>
          <a:p>
            <a:r>
              <a:rPr lang="en-US" altLang="ko-KR" sz="1400" dirty="0"/>
              <a:t>    </a:t>
            </a:r>
            <a:r>
              <a:rPr lang="en-US" altLang="ko-KR" sz="1400" dirty="0" err="1"/>
              <a:t>author_email</a:t>
            </a:r>
            <a:r>
              <a:rPr lang="en-US" altLang="ko-KR" sz="1400" dirty="0"/>
              <a:t>=‘’,</a:t>
            </a:r>
          </a:p>
          <a:p>
            <a:r>
              <a:rPr lang="en-US" altLang="ko-KR" sz="1400" dirty="0"/>
              <a:t>    description=‘’</a:t>
            </a:r>
          </a:p>
          <a:p>
            <a:r>
              <a:rPr lang="en-US" altLang="ko-KR" sz="1400" dirty="0"/>
              <a:t> . . .</a:t>
            </a:r>
          </a:p>
          <a:p>
            <a:endParaRPr lang="en-US" altLang="ko-KR" sz="1400" dirty="0"/>
          </a:p>
          <a:p>
            <a:r>
              <a:rPr lang="en-US" altLang="ko-KR" sz="1400" dirty="0"/>
              <a:t>#pymysql</a:t>
            </a:r>
            <a:r>
              <a:rPr lang="ko-KR" altLang="en-US" sz="1400" dirty="0"/>
              <a:t>을 </a:t>
            </a:r>
            <a:r>
              <a:rPr lang="en-US" altLang="ko-KR" sz="1400" dirty="0"/>
              <a:t>package </a:t>
            </a:r>
            <a:r>
              <a:rPr lang="ko-KR" altLang="en-US" sz="1400" dirty="0"/>
              <a:t>디렉토리에 설치</a:t>
            </a:r>
            <a:endParaRPr lang="en-US" altLang="ko-KR" sz="1400" dirty="0"/>
          </a:p>
          <a:p>
            <a:r>
              <a:rPr lang="en-US" altLang="ko-KR" sz="1400" dirty="0"/>
              <a:t>pip install --target ./*  -- system </a:t>
            </a:r>
            <a:r>
              <a:rPr lang="en-US" altLang="ko-KR" sz="1400" dirty="0" err="1"/>
              <a:t>pymysql</a:t>
            </a:r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dirty="0"/>
              <a:t># </a:t>
            </a:r>
            <a:r>
              <a:rPr lang="en-US" altLang="ko-KR" sz="1400" dirty="0" err="1"/>
              <a:t>pymysql</a:t>
            </a:r>
            <a:r>
              <a:rPr lang="ko-KR" altLang="en-US" sz="1400" dirty="0"/>
              <a:t>을 </a:t>
            </a:r>
            <a:r>
              <a:rPr lang="en-US" altLang="ko-KR" sz="1400" dirty="0"/>
              <a:t>zip </a:t>
            </a:r>
            <a:r>
              <a:rPr lang="ko-KR" altLang="en-US" sz="1400" dirty="0"/>
              <a:t>형식으로 압축</a:t>
            </a:r>
            <a:endParaRPr lang="en-US" altLang="ko-KR" sz="1400" dirty="0"/>
          </a:p>
          <a:p>
            <a:r>
              <a:rPr lang="en-US" altLang="ko-KR" sz="1400" dirty="0"/>
              <a:t>zip -r test-lambda.zip *</a:t>
            </a:r>
          </a:p>
        </p:txBody>
      </p:sp>
    </p:spTree>
    <p:extLst>
      <p:ext uri="{BB962C8B-B14F-4D97-AF65-F5344CB8AC3E}">
        <p14:creationId xmlns:p14="http://schemas.microsoft.com/office/powerpoint/2010/main" val="1524529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2902" y="2182505"/>
            <a:ext cx="4937233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Layer</a:t>
            </a:r>
            <a:r>
              <a:rPr lang="ko-KR" altLang="en-US" dirty="0">
                <a:solidFill>
                  <a:schemeClr val="bg1"/>
                </a:solidFill>
              </a:rPr>
              <a:t>를 이용한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외부라이브러리 업로드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0258" y="360748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0A6EF-8FCF-475D-92F1-F8B2D12E3D83}"/>
              </a:ext>
            </a:extLst>
          </p:cNvPr>
          <p:cNvSpPr txBox="1"/>
          <p:nvPr/>
        </p:nvSpPr>
        <p:spPr>
          <a:xfrm>
            <a:off x="5166893" y="4735554"/>
            <a:ext cx="19774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AWS Lambda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접속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좌측 탭의 계층 클릭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계층 생성 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10F654-FB70-4D4B-A9B7-E7D2EBB25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4" r="1317" b="40062"/>
          <a:stretch/>
        </p:blipFill>
        <p:spPr>
          <a:xfrm>
            <a:off x="5166893" y="825057"/>
            <a:ext cx="6594114" cy="36953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775335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2902" y="2182505"/>
            <a:ext cx="4937233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Layer</a:t>
            </a:r>
            <a:r>
              <a:rPr lang="ko-KR" altLang="en-US" dirty="0">
                <a:solidFill>
                  <a:schemeClr val="bg1"/>
                </a:solidFill>
              </a:rPr>
              <a:t>를 이용한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외부라이브러리 업로드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0258" y="360748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0A6EF-8FCF-475D-92F1-F8B2D12E3D83}"/>
              </a:ext>
            </a:extLst>
          </p:cNvPr>
          <p:cNvSpPr txBox="1"/>
          <p:nvPr/>
        </p:nvSpPr>
        <p:spPr>
          <a:xfrm>
            <a:off x="5166893" y="4735554"/>
            <a:ext cx="3337517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이름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: </a:t>
            </a:r>
            <a:r>
              <a:rPr lang="en-US" altLang="ko-KR" sz="1600" b="0" i="0" dirty="0" err="1">
                <a:solidFill>
                  <a:srgbClr val="16191F"/>
                </a:solidFill>
                <a:effectLst/>
                <a:latin typeface="Amazon Ember"/>
              </a:rPr>
              <a:t>pymysql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.zip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파일 업로드 클릭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업로드 클릭 후 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test-lambda.zip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업로드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호환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런타임 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Python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각 버전들 선택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생성버튼 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10F654-FB70-4D4B-A9B7-E7D2EBB25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4" r="1317" b="40062"/>
          <a:stretch/>
        </p:blipFill>
        <p:spPr>
          <a:xfrm>
            <a:off x="5166893" y="825057"/>
            <a:ext cx="6594114" cy="3695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CFB0134E-A16D-4F69-96E7-079A377D42A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923" r="937" b="30091"/>
          <a:stretch/>
        </p:blipFill>
        <p:spPr>
          <a:xfrm>
            <a:off x="5166893" y="132254"/>
            <a:ext cx="6594114" cy="43881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26237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2902" y="2182505"/>
            <a:ext cx="4937233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Layer</a:t>
            </a:r>
            <a:r>
              <a:rPr lang="ko-KR" altLang="en-US" dirty="0">
                <a:solidFill>
                  <a:schemeClr val="bg1"/>
                </a:solidFill>
              </a:rPr>
              <a:t>를 이용한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외부라이브러리 업로드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0258" y="360748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0A6EF-8FCF-475D-92F1-F8B2D12E3D83}"/>
              </a:ext>
            </a:extLst>
          </p:cNvPr>
          <p:cNvSpPr txBox="1"/>
          <p:nvPr/>
        </p:nvSpPr>
        <p:spPr>
          <a:xfrm>
            <a:off x="5166893" y="5201946"/>
            <a:ext cx="331866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생성한 함수로 다시 돌아가기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디자이너 </a:t>
            </a:r>
            <a:r>
              <a:rPr lang="ko-KR" altLang="en-US" sz="1600" b="0" i="0" dirty="0" err="1">
                <a:solidFill>
                  <a:srgbClr val="16191F"/>
                </a:solidFill>
                <a:effectLst/>
                <a:latin typeface="Amazon Ember"/>
              </a:rPr>
              <a:t>색션의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Layers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클릭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하단 계층 </a:t>
            </a:r>
            <a:r>
              <a:rPr lang="ko-KR" altLang="en-US" sz="1600" b="0" i="0" dirty="0" err="1">
                <a:solidFill>
                  <a:srgbClr val="16191F"/>
                </a:solidFill>
                <a:effectLst/>
                <a:latin typeface="Amazon Ember"/>
              </a:rPr>
              <a:t>색션의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 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[Add a layer]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10F654-FB70-4D4B-A9B7-E7D2EBB25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4" r="1317" b="40062"/>
          <a:stretch/>
        </p:blipFill>
        <p:spPr>
          <a:xfrm>
            <a:off x="5166893" y="825057"/>
            <a:ext cx="6594114" cy="3695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C6612A8-B016-4A43-94F0-BC122D5AB2B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857" b="34086"/>
          <a:stretch/>
        </p:blipFill>
        <p:spPr>
          <a:xfrm>
            <a:off x="5166893" y="598645"/>
            <a:ext cx="6594114" cy="43881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3087585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2902" y="2182505"/>
            <a:ext cx="4937233" cy="249299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Layer</a:t>
            </a:r>
            <a:r>
              <a:rPr lang="ko-KR" altLang="en-US" dirty="0">
                <a:solidFill>
                  <a:schemeClr val="bg1"/>
                </a:solidFill>
              </a:rPr>
              <a:t>를 이용한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외부라이브러리 업로드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0258" y="360748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0A6EF-8FCF-475D-92F1-F8B2D12E3D83}"/>
              </a:ext>
            </a:extLst>
          </p:cNvPr>
          <p:cNvSpPr txBox="1"/>
          <p:nvPr/>
        </p:nvSpPr>
        <p:spPr>
          <a:xfrm>
            <a:off x="5166893" y="5201946"/>
            <a:ext cx="251190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사용자 지정 계층 클릭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방금 생성한 </a:t>
            </a:r>
            <a:r>
              <a:rPr lang="en-US" altLang="ko-KR" sz="1600" dirty="0" err="1">
                <a:solidFill>
                  <a:srgbClr val="16191F"/>
                </a:solidFill>
                <a:latin typeface="Amazon Ember"/>
              </a:rPr>
              <a:t>pymysql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클릭</a:t>
            </a:r>
            <a:endParaRPr lang="en-US" altLang="ko-KR" sz="1600" dirty="0">
              <a:solidFill>
                <a:srgbClr val="16191F"/>
              </a:solidFill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추가 클릭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10F654-FB70-4D4B-A9B7-E7D2EBB25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4" r="1317" b="40062"/>
          <a:stretch/>
        </p:blipFill>
        <p:spPr>
          <a:xfrm>
            <a:off x="5166893" y="825057"/>
            <a:ext cx="6594114" cy="369536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851829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2902" y="2182505"/>
            <a:ext cx="493723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함수 작동여부 확인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0258" y="360748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0A6EF-8FCF-475D-92F1-F8B2D12E3D83}"/>
              </a:ext>
            </a:extLst>
          </p:cNvPr>
          <p:cNvSpPr txBox="1"/>
          <p:nvPr/>
        </p:nvSpPr>
        <p:spPr>
          <a:xfrm>
            <a:off x="5166893" y="5201946"/>
            <a:ext cx="36154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준비한 학생 이미지를 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S3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 bucke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t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에 업로드</a:t>
            </a:r>
            <a:endParaRPr lang="ko-KR" altLang="en-US" sz="1600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2410F654-FB70-4D4B-A9B7-E7D2EBB250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054" r="1317" b="40062"/>
          <a:stretch/>
        </p:blipFill>
        <p:spPr>
          <a:xfrm>
            <a:off x="5166893" y="825057"/>
            <a:ext cx="6594114" cy="3695367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E93ABA3-8F34-4BCB-A59F-D5A086E74D9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691" t="26817" r="38640" b="38068"/>
          <a:stretch/>
        </p:blipFill>
        <p:spPr>
          <a:xfrm>
            <a:off x="5166893" y="345248"/>
            <a:ext cx="6594114" cy="44273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8938060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2902" y="2182505"/>
            <a:ext cx="493723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함수 작동여부 확인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0258" y="360748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0A6EF-8FCF-475D-92F1-F8B2D12E3D83}"/>
              </a:ext>
            </a:extLst>
          </p:cNvPr>
          <p:cNvSpPr txBox="1"/>
          <p:nvPr/>
        </p:nvSpPr>
        <p:spPr>
          <a:xfrm>
            <a:off x="5166893" y="4812499"/>
            <a:ext cx="280487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AWS CloudWatch 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접속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342900" indent="-342900">
              <a:buAutoNum type="arabicPeriod"/>
            </a:pP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좌측 로그</a:t>
            </a:r>
            <a:r>
              <a:rPr lang="en-US" altLang="ko-KR" sz="1600" b="0" i="0" dirty="0">
                <a:solidFill>
                  <a:srgbClr val="16191F"/>
                </a:solidFill>
                <a:effectLst/>
                <a:latin typeface="Amazon Ember"/>
              </a:rPr>
              <a:t>-</a:t>
            </a:r>
            <a:r>
              <a:rPr lang="ko-KR" altLang="en-US" sz="1600" b="0" i="0" dirty="0">
                <a:solidFill>
                  <a:srgbClr val="16191F"/>
                </a:solidFill>
                <a:effectLst/>
                <a:latin typeface="Amazon Ember"/>
              </a:rPr>
              <a:t>로그 그룹 클릭</a:t>
            </a:r>
            <a:endParaRPr lang="en-US" altLang="ko-KR" sz="1600" b="0" i="0" dirty="0">
              <a:solidFill>
                <a:srgbClr val="16191F"/>
              </a:solidFill>
              <a:effectLst/>
              <a:latin typeface="Amazon Ember"/>
            </a:endParaRPr>
          </a:p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/</a:t>
            </a:r>
            <a:r>
              <a:rPr lang="en-US" altLang="ko-KR" sz="1600" dirty="0" err="1">
                <a:solidFill>
                  <a:srgbClr val="16191F"/>
                </a:solidFill>
                <a:latin typeface="Amazon Ember"/>
              </a:rPr>
              <a:t>aws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/lambda/</a:t>
            </a:r>
            <a:r>
              <a:rPr lang="en-US" altLang="ko-KR" sz="1600" dirty="0" err="1">
                <a:solidFill>
                  <a:srgbClr val="16191F"/>
                </a:solidFill>
                <a:latin typeface="Amazon Ember"/>
              </a:rPr>
              <a:t>cccr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-test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클릭</a:t>
            </a:r>
            <a:endParaRPr lang="ko-KR" altLang="en-US" sz="1600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61C26E-B54E-47CC-A8CE-F5ED28652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" b="40124"/>
          <a:stretch/>
        </p:blipFill>
        <p:spPr>
          <a:xfrm>
            <a:off x="5166893" y="334821"/>
            <a:ext cx="6594114" cy="3695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D586E67-DF29-441F-9361-157F2F5B7E3B}"/>
              </a:ext>
            </a:extLst>
          </p:cNvPr>
          <p:cNvSpPr/>
          <p:nvPr/>
        </p:nvSpPr>
        <p:spPr>
          <a:xfrm>
            <a:off x="6199435" y="2182504"/>
            <a:ext cx="2072893" cy="3346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713642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2902" y="2182505"/>
            <a:ext cx="493723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함수 작동여부 확인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0258" y="360748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0A6EF-8FCF-475D-92F1-F8B2D12E3D83}"/>
              </a:ext>
            </a:extLst>
          </p:cNvPr>
          <p:cNvSpPr txBox="1"/>
          <p:nvPr/>
        </p:nvSpPr>
        <p:spPr>
          <a:xfrm>
            <a:off x="5166893" y="5463834"/>
            <a:ext cx="552907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하단 로그 스트림 </a:t>
            </a:r>
            <a:r>
              <a:rPr lang="ko-KR" altLang="en-US" sz="1600" dirty="0" err="1">
                <a:solidFill>
                  <a:srgbClr val="16191F"/>
                </a:solidFill>
                <a:latin typeface="Amazon Ember"/>
              </a:rPr>
              <a:t>색션에서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 이미지 업로드한 시점의 로그 스트림을 클릭</a:t>
            </a:r>
            <a:endParaRPr lang="ko-KR" altLang="en-US" sz="1600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661C26E-B54E-47CC-A8CE-F5ED28652F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92" b="40124"/>
          <a:stretch/>
        </p:blipFill>
        <p:spPr>
          <a:xfrm>
            <a:off x="5166893" y="334821"/>
            <a:ext cx="6594114" cy="369536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타원 5">
            <a:extLst>
              <a:ext uri="{FF2B5EF4-FFF2-40B4-BE49-F238E27FC236}">
                <a16:creationId xmlns:a16="http://schemas.microsoft.com/office/drawing/2014/main" id="{2D586E67-DF29-441F-9361-157F2F5B7E3B}"/>
              </a:ext>
            </a:extLst>
          </p:cNvPr>
          <p:cNvSpPr/>
          <p:nvPr/>
        </p:nvSpPr>
        <p:spPr>
          <a:xfrm>
            <a:off x="6199435" y="2182504"/>
            <a:ext cx="2072893" cy="3346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AEE79E-1A1D-4DE8-9BE5-A33F702E3DF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047" b="24046"/>
          <a:stretch/>
        </p:blipFill>
        <p:spPr>
          <a:xfrm>
            <a:off x="5166893" y="334821"/>
            <a:ext cx="6653057" cy="479419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타원 9">
            <a:extLst>
              <a:ext uri="{FF2B5EF4-FFF2-40B4-BE49-F238E27FC236}">
                <a16:creationId xmlns:a16="http://schemas.microsoft.com/office/drawing/2014/main" id="{AB4F6802-66A1-485E-A8EA-58E1577347CA}"/>
              </a:ext>
            </a:extLst>
          </p:cNvPr>
          <p:cNvSpPr/>
          <p:nvPr/>
        </p:nvSpPr>
        <p:spPr>
          <a:xfrm>
            <a:off x="6560289" y="3862877"/>
            <a:ext cx="2446978" cy="3346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91631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2902" y="2182505"/>
            <a:ext cx="493723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함수 작동여부 확인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0258" y="360748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0A6EF-8FCF-475D-92F1-F8B2D12E3D83}"/>
              </a:ext>
            </a:extLst>
          </p:cNvPr>
          <p:cNvSpPr txBox="1"/>
          <p:nvPr/>
        </p:nvSpPr>
        <p:spPr>
          <a:xfrm>
            <a:off x="5189555" y="5192456"/>
            <a:ext cx="245554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 err="1">
                <a:solidFill>
                  <a:srgbClr val="16191F"/>
                </a:solidFill>
                <a:latin typeface="Amazon Ember"/>
              </a:rPr>
              <a:t>IndexFace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 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성공여부 확인</a:t>
            </a:r>
            <a:endParaRPr lang="ko-KR" altLang="en-US" sz="1600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586E67-DF29-441F-9361-157F2F5B7E3B}"/>
              </a:ext>
            </a:extLst>
          </p:cNvPr>
          <p:cNvSpPr/>
          <p:nvPr/>
        </p:nvSpPr>
        <p:spPr>
          <a:xfrm>
            <a:off x="6199435" y="2182504"/>
            <a:ext cx="2072893" cy="3346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BCF3B3A-A650-48B9-8152-C1D1BD5C42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840" b="35029"/>
          <a:stretch/>
        </p:blipFill>
        <p:spPr>
          <a:xfrm>
            <a:off x="5189555" y="796243"/>
            <a:ext cx="6653057" cy="4055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85296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AB5541-5B8A-4F81-A56C-4A43565BB775}"/>
              </a:ext>
            </a:extLst>
          </p:cNvPr>
          <p:cNvSpPr txBox="1"/>
          <p:nvPr/>
        </p:nvSpPr>
        <p:spPr>
          <a:xfrm>
            <a:off x="-61091" y="2355296"/>
            <a:ext cx="4937233" cy="24776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들어가기 앞서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…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en-US" altLang="ko-KR" sz="11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한번에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수많은 데이터가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Input &amp; Computing</a:t>
            </a: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된다면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?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3F00836-9BFE-4454-9F9E-BFA7735F7952}"/>
              </a:ext>
            </a:extLst>
          </p:cNvPr>
          <p:cNvCxnSpPr/>
          <p:nvPr/>
        </p:nvCxnSpPr>
        <p:spPr>
          <a:xfrm flipV="1">
            <a:off x="1138786" y="3092099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493DEC01-9E28-4483-9780-E1B1D05061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084" t="3846" r="13436" b="11621"/>
          <a:stretch/>
        </p:blipFill>
        <p:spPr>
          <a:xfrm>
            <a:off x="4654295" y="2355296"/>
            <a:ext cx="7526153" cy="4502704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EE828820-5BF8-4673-BC6D-45778571BA52}"/>
              </a:ext>
            </a:extLst>
          </p:cNvPr>
          <p:cNvSpPr/>
          <p:nvPr/>
        </p:nvSpPr>
        <p:spPr>
          <a:xfrm>
            <a:off x="4654296" y="0"/>
            <a:ext cx="7537704" cy="2411896"/>
          </a:xfrm>
          <a:prstGeom prst="rect">
            <a:avLst/>
          </a:prstGeom>
          <a:solidFill>
            <a:srgbClr val="FBFBFB"/>
          </a:solidFill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DBB2BCA-6DE7-4291-9C81-56C30D8A736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5548" r="18495" b="4220"/>
          <a:stretch/>
        </p:blipFill>
        <p:spPr>
          <a:xfrm>
            <a:off x="4643672" y="2164703"/>
            <a:ext cx="7536775" cy="4693296"/>
          </a:xfrm>
          <a:prstGeom prst="rect">
            <a:avLst/>
          </a:prstGeom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30CA48CD-A909-4E06-BCFA-33F1CCA0EC81}"/>
              </a:ext>
            </a:extLst>
          </p:cNvPr>
          <p:cNvSpPr/>
          <p:nvPr/>
        </p:nvSpPr>
        <p:spPr>
          <a:xfrm>
            <a:off x="7837714" y="307910"/>
            <a:ext cx="4142791" cy="3121090"/>
          </a:xfrm>
          <a:prstGeom prst="wedgeEllipseCallout">
            <a:avLst>
              <a:gd name="adj1" fmla="val -35754"/>
              <a:gd name="adj2" fmla="val 7060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아</a:t>
            </a:r>
            <a:r>
              <a:rPr lang="en-US" altLang="ko-KR" sz="3200" dirty="0">
                <a:solidFill>
                  <a:schemeClr val="tx1"/>
                </a:solidFill>
              </a:rPr>
              <a:t>…</a:t>
            </a:r>
          </a:p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개발도 벅찬데</a:t>
            </a:r>
            <a:endParaRPr lang="en-US" altLang="ko-KR" sz="3200" dirty="0">
              <a:solidFill>
                <a:schemeClr val="tx1"/>
              </a:solidFill>
            </a:endParaRPr>
          </a:p>
          <a:p>
            <a:pPr algn="ctr"/>
            <a:r>
              <a:rPr lang="ko-KR" altLang="en-US" sz="3200" dirty="0">
                <a:solidFill>
                  <a:schemeClr val="tx1"/>
                </a:solidFill>
              </a:rPr>
              <a:t>서버관리까지 하기 싫다 </a:t>
            </a:r>
            <a:r>
              <a:rPr lang="ko-KR" altLang="en-US" sz="3200" dirty="0" err="1">
                <a:solidFill>
                  <a:schemeClr val="tx1"/>
                </a:solidFill>
              </a:rPr>
              <a:t>ㅠㅠ</a:t>
            </a:r>
            <a:endParaRPr lang="en-US" altLang="ko-KR" sz="3200" dirty="0">
              <a:solidFill>
                <a:schemeClr val="tx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AD76638-F707-48F9-8D40-F9FAE78A2693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E060FD3-6368-4FFB-8CAF-2A03CD334AAB}"/>
              </a:ext>
            </a:extLst>
          </p:cNvPr>
          <p:cNvSpPr txBox="1"/>
          <p:nvPr/>
        </p:nvSpPr>
        <p:spPr>
          <a:xfrm rot="20017755">
            <a:off x="4780226" y="900644"/>
            <a:ext cx="119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Memory?</a:t>
            </a:r>
            <a:endParaRPr lang="ko-KR" altLang="en-US" sz="2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75FBA02-C81A-4F8D-8A06-47BE55637EEF}"/>
              </a:ext>
            </a:extLst>
          </p:cNvPr>
          <p:cNvSpPr txBox="1"/>
          <p:nvPr/>
        </p:nvSpPr>
        <p:spPr>
          <a:xfrm rot="618889">
            <a:off x="5761183" y="1177636"/>
            <a:ext cx="119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CPU??</a:t>
            </a:r>
            <a:endParaRPr lang="ko-KR" altLang="en-US" sz="22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34F92A5-DBA9-431F-AA4C-15F63D9DC04F}"/>
              </a:ext>
            </a:extLst>
          </p:cNvPr>
          <p:cNvSpPr txBox="1"/>
          <p:nvPr/>
        </p:nvSpPr>
        <p:spPr>
          <a:xfrm rot="396669">
            <a:off x="6503290" y="811614"/>
            <a:ext cx="15343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Network???</a:t>
            </a:r>
            <a:endParaRPr lang="ko-KR" altLang="en-US" sz="22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2A2E1FB-4913-4700-941D-893FB5746D9B}"/>
              </a:ext>
            </a:extLst>
          </p:cNvPr>
          <p:cNvSpPr txBox="1"/>
          <p:nvPr/>
        </p:nvSpPr>
        <p:spPr>
          <a:xfrm rot="21073464">
            <a:off x="5380720" y="1740745"/>
            <a:ext cx="119149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Scaling?</a:t>
            </a:r>
            <a:endParaRPr lang="ko-KR" altLang="en-US" sz="2200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9C53348-8E9D-4280-A5D2-22E61A0FE3DC}"/>
              </a:ext>
            </a:extLst>
          </p:cNvPr>
          <p:cNvSpPr txBox="1"/>
          <p:nvPr/>
        </p:nvSpPr>
        <p:spPr>
          <a:xfrm rot="321029">
            <a:off x="5272998" y="182211"/>
            <a:ext cx="1839861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/>
              <a:t>Deployment?</a:t>
            </a:r>
            <a:endParaRPr lang="ko-KR" altLang="en-US" sz="2200" dirty="0"/>
          </a:p>
        </p:txBody>
      </p:sp>
    </p:spTree>
    <p:extLst>
      <p:ext uri="{BB962C8B-B14F-4D97-AF65-F5344CB8AC3E}">
        <p14:creationId xmlns:p14="http://schemas.microsoft.com/office/powerpoint/2010/main" val="422455451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72902" y="2182505"/>
            <a:ext cx="4937233" cy="221599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로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  <a:endParaRPr lang="ko-KR" alt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데이터 처리하기</a:t>
            </a:r>
            <a:endParaRPr lang="en-US" sz="2400" dirty="0">
              <a:solidFill>
                <a:schemeClr val="bg1"/>
              </a:solidFill>
              <a:ea typeface="+mn-lt"/>
              <a:cs typeface="+mn-lt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함수 작동여부 확인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0258" y="3607485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70A6EF-8FCF-475D-92F1-F8B2D12E3D83}"/>
              </a:ext>
            </a:extLst>
          </p:cNvPr>
          <p:cNvSpPr txBox="1"/>
          <p:nvPr/>
        </p:nvSpPr>
        <p:spPr>
          <a:xfrm>
            <a:off x="5189555" y="5192456"/>
            <a:ext cx="38240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Database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에 각 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value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값의 </a:t>
            </a:r>
            <a:r>
              <a:rPr lang="en-US" altLang="ko-KR" sz="1600" dirty="0">
                <a:solidFill>
                  <a:srgbClr val="16191F"/>
                </a:solidFill>
                <a:latin typeface="Amazon Ember"/>
              </a:rPr>
              <a:t>Insert</a:t>
            </a:r>
            <a:r>
              <a:rPr lang="ko-KR" altLang="en-US" sz="1600" dirty="0">
                <a:solidFill>
                  <a:srgbClr val="16191F"/>
                </a:solidFill>
                <a:latin typeface="Amazon Ember"/>
              </a:rPr>
              <a:t>여부 확인</a:t>
            </a:r>
            <a:endParaRPr lang="ko-KR" altLang="en-US" sz="1600" b="0" i="0" dirty="0">
              <a:solidFill>
                <a:srgbClr val="16191F"/>
              </a:solidFill>
              <a:effectLst/>
              <a:latin typeface="Amazon Ember"/>
            </a:endParaRPr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2D586E67-DF29-441F-9361-157F2F5B7E3B}"/>
              </a:ext>
            </a:extLst>
          </p:cNvPr>
          <p:cNvSpPr/>
          <p:nvPr/>
        </p:nvSpPr>
        <p:spPr>
          <a:xfrm>
            <a:off x="6199435" y="2182504"/>
            <a:ext cx="2072893" cy="334621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4B3D4DE1-8545-490B-A103-970823EF4A0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61" t="3974" r="13315" b="35206"/>
          <a:stretch/>
        </p:blipFill>
        <p:spPr bwMode="auto">
          <a:xfrm>
            <a:off x="5189555" y="796243"/>
            <a:ext cx="6653057" cy="3701866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78174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rtl="0"/>
            <a:r>
              <a:rPr lang="ko-KR" altLang="en-US" dirty="0">
                <a:latin typeface="맑은 고딕"/>
                <a:ea typeface="맑은 고딕"/>
              </a:rPr>
              <a:t>6)</a:t>
            </a:r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9178498-9946-4B94-841B-A82496D683DB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72CDE9F-E851-4587-885C-70370EBD0DD6}"/>
              </a:ext>
            </a:extLst>
          </p:cNvPr>
          <p:cNvSpPr txBox="1"/>
          <p:nvPr/>
        </p:nvSpPr>
        <p:spPr>
          <a:xfrm>
            <a:off x="-64375" y="2575967"/>
            <a:ext cx="493723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+mj-ea"/>
                <a:ea typeface="+mj-ea"/>
              </a:rPr>
              <a:t>문제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외부 </a:t>
            </a:r>
            <a:r>
              <a:rPr lang="en-US" altLang="ko-KR" dirty="0">
                <a:solidFill>
                  <a:schemeClr val="bg1"/>
                </a:solidFill>
              </a:rPr>
              <a:t>API</a:t>
            </a:r>
            <a:r>
              <a:rPr lang="ko-KR" altLang="en-US" dirty="0">
                <a:solidFill>
                  <a:schemeClr val="bg1"/>
                </a:solidFill>
              </a:rPr>
              <a:t>를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Lambda trigger</a:t>
            </a:r>
            <a:r>
              <a:rPr lang="ko-KR" altLang="en-US" dirty="0">
                <a:solidFill>
                  <a:schemeClr val="bg1"/>
                </a:solidFill>
              </a:rPr>
              <a:t>로 </a:t>
            </a:r>
            <a:endParaRPr lang="en-US" altLang="ko-KR" dirty="0">
              <a:solidFill>
                <a:schemeClr val="bg1"/>
              </a:solidFill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</a:rPr>
              <a:t>사용하는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>
                <a:solidFill>
                  <a:schemeClr val="bg1"/>
                </a:solidFill>
              </a:rPr>
              <a:t>방법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lang="en-US" dirty="0">
              <a:solidFill>
                <a:schemeClr val="bg1"/>
              </a:solidFill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7D2FD3A9-0653-4D5B-8D44-BEAA939E0824}"/>
              </a:ext>
            </a:extLst>
          </p:cNvPr>
          <p:cNvCxnSpPr/>
          <p:nvPr/>
        </p:nvCxnSpPr>
        <p:spPr>
          <a:xfrm flipV="1">
            <a:off x="1138785" y="3269624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35BADC26-F6F0-42FB-8E35-233833ECBB99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9BF1AC81-0A92-44A4-ACA0-9333AEA8C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8671" y="2809789"/>
            <a:ext cx="3947048" cy="4046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말풍선: 타원형 5">
            <a:extLst>
              <a:ext uri="{FF2B5EF4-FFF2-40B4-BE49-F238E27FC236}">
                <a16:creationId xmlns:a16="http://schemas.microsoft.com/office/drawing/2014/main" id="{306F3F66-97FD-4BB7-9458-2A67A9FF8005}"/>
              </a:ext>
            </a:extLst>
          </p:cNvPr>
          <p:cNvSpPr/>
          <p:nvPr/>
        </p:nvSpPr>
        <p:spPr>
          <a:xfrm>
            <a:off x="5330900" y="80595"/>
            <a:ext cx="3645918" cy="2495372"/>
          </a:xfrm>
          <a:prstGeom prst="wedgeEllipseCallout">
            <a:avLst>
              <a:gd name="adj1" fmla="val -23880"/>
              <a:gd name="adj2" fmla="val 71062"/>
            </a:avLst>
          </a:prstGeom>
          <a:solidFill>
            <a:schemeClr val="bg1"/>
          </a:solidFill>
          <a:ln>
            <a:solidFill>
              <a:srgbClr val="0C0C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말풍선: 타원형 6">
            <a:extLst>
              <a:ext uri="{FF2B5EF4-FFF2-40B4-BE49-F238E27FC236}">
                <a16:creationId xmlns:a16="http://schemas.microsoft.com/office/drawing/2014/main" id="{32354277-97BB-45DE-99EA-9D53F55BA5E1}"/>
              </a:ext>
            </a:extLst>
          </p:cNvPr>
          <p:cNvSpPr/>
          <p:nvPr/>
        </p:nvSpPr>
        <p:spPr>
          <a:xfrm rot="4224031">
            <a:off x="8873818" y="2777420"/>
            <a:ext cx="3093245" cy="3099137"/>
          </a:xfrm>
          <a:prstGeom prst="wedgeEllipseCallout">
            <a:avLst>
              <a:gd name="adj1" fmla="val -9926"/>
              <a:gd name="adj2" fmla="val 97662"/>
            </a:avLst>
          </a:prstGeom>
          <a:solidFill>
            <a:schemeClr val="bg1"/>
          </a:solidFill>
          <a:ln>
            <a:solidFill>
              <a:srgbClr val="0C0C0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523162-1F28-4CE3-A176-7D89764D49B5}"/>
              </a:ext>
            </a:extLst>
          </p:cNvPr>
          <p:cNvSpPr txBox="1"/>
          <p:nvPr/>
        </p:nvSpPr>
        <p:spPr>
          <a:xfrm>
            <a:off x="5563798" y="872647"/>
            <a:ext cx="33470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선생님</a:t>
            </a:r>
            <a:r>
              <a:rPr lang="en-US" altLang="ko-KR" dirty="0"/>
              <a:t>!!!!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/>
              <a:t>저는 </a:t>
            </a:r>
            <a:r>
              <a:rPr lang="en-US" altLang="ko-KR" dirty="0"/>
              <a:t>Amazon</a:t>
            </a:r>
            <a:r>
              <a:rPr lang="ko-KR" altLang="en-US" dirty="0"/>
              <a:t> 서비스들 말고</a:t>
            </a:r>
            <a:endParaRPr lang="en-US" altLang="ko-KR" dirty="0"/>
          </a:p>
          <a:p>
            <a:r>
              <a:rPr lang="ko-KR" altLang="en-US" dirty="0"/>
              <a:t>외부 서비스를 </a:t>
            </a:r>
            <a:r>
              <a:rPr lang="en-US" altLang="ko-KR" dirty="0"/>
              <a:t>Trigger </a:t>
            </a:r>
            <a:r>
              <a:rPr lang="ko-KR" altLang="en-US" dirty="0"/>
              <a:t>로 쓰고 싶은데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465DA6-8BDC-4F61-BC1C-78163D065B74}"/>
              </a:ext>
            </a:extLst>
          </p:cNvPr>
          <p:cNvSpPr txBox="1"/>
          <p:nvPr/>
        </p:nvSpPr>
        <p:spPr>
          <a:xfrm>
            <a:off x="9106133" y="4087764"/>
            <a:ext cx="33470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먼가</a:t>
            </a:r>
            <a:r>
              <a:rPr lang="en-US" altLang="ko-KR" dirty="0"/>
              <a:t>..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먼가</a:t>
            </a:r>
            <a:r>
              <a:rPr lang="en-US" altLang="ko-KR" dirty="0"/>
              <a:t>.. </a:t>
            </a:r>
            <a:r>
              <a:rPr lang="ko-KR" altLang="en-US" dirty="0"/>
              <a:t>방법이 없을까요</a:t>
            </a:r>
            <a:r>
              <a:rPr lang="en-US" altLang="ko-KR" dirty="0"/>
              <a:t>? </a:t>
            </a:r>
            <a:r>
              <a:rPr lang="ko-KR" altLang="en-US" dirty="0" err="1"/>
              <a:t>ㅠㅠ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7013691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656FF8C-A8DA-4F82-8AA6-48976E9C9186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FB29588-36A8-427C-8CE6-DCDF7829C1D8}"/>
              </a:ext>
            </a:extLst>
          </p:cNvPr>
          <p:cNvSpPr txBox="1"/>
          <p:nvPr/>
        </p:nvSpPr>
        <p:spPr>
          <a:xfrm>
            <a:off x="-61091" y="2556579"/>
            <a:ext cx="493723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>
                <a:solidFill>
                  <a:schemeClr val="bg1"/>
                </a:solidFill>
                <a:latin typeface="Comic Sans MS"/>
                <a:ea typeface="휴먼매직체"/>
              </a:rPr>
              <a:t>고려 중인 </a:t>
            </a:r>
          </a:p>
          <a:p>
            <a:pPr algn="ctr"/>
            <a:r>
              <a:rPr lang="en-US" altLang="ko-KR" sz="2400">
                <a:solidFill>
                  <a:schemeClr val="bg1"/>
                </a:solidFill>
                <a:latin typeface="Comic Sans MS"/>
                <a:ea typeface="휴먼매직체"/>
              </a:rPr>
              <a:t>프로그래밍 언어</a:t>
            </a:r>
          </a:p>
          <a:p>
            <a:pPr algn="ctr"/>
            <a:endParaRPr lang="en-US" altLang="ko-KR" sz="240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en-US" altLang="ko-KR" sz="240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>
                <a:solidFill>
                  <a:schemeClr val="bg1"/>
                </a:solidFill>
                <a:latin typeface="Comic Sans MS"/>
                <a:ea typeface="휴먼매직체"/>
              </a:rPr>
              <a:t>JAVA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B732389B-B952-43D3-8CB5-D1FE33338A92}"/>
              </a:ext>
            </a:extLst>
          </p:cNvPr>
          <p:cNvCxnSpPr/>
          <p:nvPr/>
        </p:nvCxnSpPr>
        <p:spPr>
          <a:xfrm flipV="1">
            <a:off x="1133260" y="3604931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6088D8A-140D-4B93-B1B3-891E5113C3E0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>
                <a:solidFill>
                  <a:schemeClr val="bg1"/>
                </a:solidFill>
                <a:latin typeface="Comic Sans MS"/>
                <a:ea typeface="휴먼매직체"/>
              </a:rPr>
              <a:t>출결 관리 </a:t>
            </a:r>
            <a:r>
              <a:rPr lang="ko-KR" altLang="en-US">
                <a:solidFill>
                  <a:schemeClr val="bg1"/>
                </a:solidFill>
                <a:latin typeface="Comic Sans MS"/>
                <a:ea typeface="휴먼매직체"/>
              </a:rPr>
              <a:t>시스템 </a:t>
            </a:r>
            <a:endParaRPr lang="en-US" altLang="ko-KR">
              <a:solidFill>
                <a:schemeClr val="bg1"/>
              </a:solidFill>
              <a:latin typeface="Gill Sans MT" panose="020B0502020104020203"/>
              <a:ea typeface="휴먼매직체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Comic Sans MS"/>
                <a:ea typeface="휴먼매직체"/>
              </a:rPr>
              <a:t>데이터</a:t>
            </a:r>
            <a:r>
              <a:rPr lang="ko-KR" dirty="0">
                <a:solidFill>
                  <a:schemeClr val="bg1"/>
                </a:solidFill>
                <a:latin typeface="Comic Sans MS"/>
                <a:ea typeface="휴먼매직체"/>
              </a:rPr>
              <a:t> 처리 및 관리</a:t>
            </a:r>
            <a:endParaRPr lang="en-US" altLang="ko-KR" dirty="0">
              <a:solidFill>
                <a:schemeClr val="bg1"/>
              </a:solidFill>
              <a:ea typeface="휴먼매직체"/>
              <a:cs typeface="+mn-lt"/>
            </a:endParaRPr>
          </a:p>
          <a:p>
            <a:pPr algn="l"/>
            <a:endParaRPr lang="ko-KR" altLang="en-US">
              <a:solidFill>
                <a:schemeClr val="bg1"/>
              </a:solidFill>
              <a:ea typeface="휴먼매직체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F0342A-5DDA-494E-A5FB-43F8D06202CA}"/>
              </a:ext>
            </a:extLst>
          </p:cNvPr>
          <p:cNvSpPr/>
          <p:nvPr/>
        </p:nvSpPr>
        <p:spPr>
          <a:xfrm>
            <a:off x="1977" y="-5212"/>
            <a:ext cx="12191999" cy="6857999"/>
          </a:xfrm>
          <a:prstGeom prst="rect">
            <a:avLst/>
          </a:prstGeom>
          <a:solidFill>
            <a:srgbClr val="0C0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467C919-AFDE-413B-BBBE-6516ED09DE08}"/>
              </a:ext>
            </a:extLst>
          </p:cNvPr>
          <p:cNvSpPr txBox="1"/>
          <p:nvPr/>
        </p:nvSpPr>
        <p:spPr>
          <a:xfrm>
            <a:off x="3554467" y="2375119"/>
            <a:ext cx="4937233" cy="210826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4000">
                <a:solidFill>
                  <a:schemeClr val="bg1"/>
                </a:solidFill>
                <a:latin typeface="Comic Sans MS"/>
                <a:ea typeface="GungSuh"/>
              </a:rPr>
              <a:t>못다한 이야기</a:t>
            </a:r>
          </a:p>
          <a:p>
            <a:pPr algn="ctr"/>
            <a:endParaRPr lang="ko-KR" altLang="en-US" sz="4000">
              <a:solidFill>
                <a:schemeClr val="bg1"/>
              </a:solidFill>
              <a:latin typeface="Comic Sans MS"/>
              <a:ea typeface="GungSuh"/>
            </a:endParaRPr>
          </a:p>
          <a:p>
            <a:pPr algn="ctr"/>
            <a:endParaRPr lang="ko-KR" altLang="en-US" sz="1100">
              <a:solidFill>
                <a:schemeClr val="bg1"/>
              </a:solidFill>
              <a:latin typeface="Comic Sans MS"/>
              <a:ea typeface="GungSuh"/>
            </a:endParaRPr>
          </a:p>
          <a:p>
            <a:pPr algn="ctr"/>
            <a:r>
              <a:rPr lang="ko-KR" altLang="en-US" sz="4000">
                <a:solidFill>
                  <a:schemeClr val="bg1"/>
                </a:solidFill>
                <a:latin typeface="Comic Sans MS"/>
                <a:ea typeface="GungSuh"/>
              </a:rPr>
              <a:t>AWS </a:t>
            </a:r>
            <a:r>
              <a:rPr lang="ko-KR" altLang="en-US" sz="4000" err="1">
                <a:solidFill>
                  <a:schemeClr val="bg1"/>
                </a:solidFill>
                <a:latin typeface="Comic Sans MS"/>
                <a:ea typeface="GungSuh"/>
              </a:rPr>
              <a:t>Lambda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B1BD75CE-7212-4320-8695-56EC2C6C2BCC}"/>
              </a:ext>
            </a:extLst>
          </p:cNvPr>
          <p:cNvCxnSpPr/>
          <p:nvPr/>
        </p:nvCxnSpPr>
        <p:spPr>
          <a:xfrm flipV="1">
            <a:off x="4277590" y="3414431"/>
            <a:ext cx="3652345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 descr="그리기, 표지판이(가) 표시된 사진&#10;&#10;자동 생성된 설명">
            <a:extLst>
              <a:ext uri="{FF2B5EF4-FFF2-40B4-BE49-F238E27FC236}">
                <a16:creationId xmlns:a16="http://schemas.microsoft.com/office/drawing/2014/main" id="{9EB82BC2-9344-4228-B9BD-DE76BE38EE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8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71206" y="203004"/>
            <a:ext cx="4707149" cy="47071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97E0EF8-FF52-4320-AFB2-0C0114039C03}"/>
              </a:ext>
            </a:extLst>
          </p:cNvPr>
          <p:cNvSpPr txBox="1"/>
          <p:nvPr/>
        </p:nvSpPr>
        <p:spPr>
          <a:xfrm>
            <a:off x="2264433" y="5096317"/>
            <a:ext cx="8033447" cy="132343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4000" dirty="0">
                <a:solidFill>
                  <a:schemeClr val="bg1"/>
                </a:solidFill>
                <a:latin typeface="Comic Sans MS"/>
                <a:ea typeface="GungSuh"/>
              </a:rPr>
              <a:t>AWS </a:t>
            </a:r>
            <a:r>
              <a:rPr lang="en-US" altLang="ko-KR" sz="4000" dirty="0" err="1">
                <a:solidFill>
                  <a:schemeClr val="bg1"/>
                </a:solidFill>
                <a:latin typeface="Comic Sans MS"/>
                <a:ea typeface="GungSuh"/>
              </a:rPr>
              <a:t>api</a:t>
            </a:r>
            <a:r>
              <a:rPr lang="en-US" altLang="ko-KR" sz="4000" dirty="0">
                <a:solidFill>
                  <a:schemeClr val="bg1"/>
                </a:solidFill>
                <a:latin typeface="Comic Sans MS"/>
                <a:ea typeface="GungSuh"/>
              </a:rPr>
              <a:t> gateway</a:t>
            </a:r>
          </a:p>
          <a:p>
            <a:pPr algn="ctr"/>
            <a:r>
              <a:rPr lang="en-US" altLang="ko-KR" sz="4000" dirty="0">
                <a:solidFill>
                  <a:schemeClr val="bg1"/>
                </a:solidFill>
                <a:latin typeface="Comic Sans MS"/>
                <a:ea typeface="GungSuh"/>
              </a:rPr>
              <a:t>Coming Soon… </a:t>
            </a:r>
            <a:endParaRPr lang="ko-KR" altLang="en-US" sz="4000" dirty="0">
              <a:solidFill>
                <a:schemeClr val="bg1"/>
              </a:solidFill>
              <a:latin typeface="Comic Sans MS"/>
              <a:ea typeface="GungSuh"/>
            </a:endParaRPr>
          </a:p>
        </p:txBody>
      </p:sp>
    </p:spTree>
    <p:extLst>
      <p:ext uri="{BB962C8B-B14F-4D97-AF65-F5344CB8AC3E}">
        <p14:creationId xmlns:p14="http://schemas.microsoft.com/office/powerpoint/2010/main" val="180678790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직사각형 17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656FF8C-A8DA-4F82-8AA6-48976E9C9186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4FB29588-36A8-427C-8CE6-DCDF7829C1D8}"/>
              </a:ext>
            </a:extLst>
          </p:cNvPr>
          <p:cNvSpPr txBox="1"/>
          <p:nvPr/>
        </p:nvSpPr>
        <p:spPr>
          <a:xfrm>
            <a:off x="-61091" y="2556579"/>
            <a:ext cx="493723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고려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중인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 </a:t>
            </a: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프로그래밍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언어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JAVA</a:t>
            </a:r>
          </a:p>
        </p:txBody>
      </p:sp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B732389B-B952-43D3-8CB5-D1FE33338A92}"/>
              </a:ext>
            </a:extLst>
          </p:cNvPr>
          <p:cNvCxnSpPr/>
          <p:nvPr/>
        </p:nvCxnSpPr>
        <p:spPr>
          <a:xfrm flipV="1">
            <a:off x="1133260" y="3604931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6088D8A-140D-4B93-B1B3-891E5113C3E0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dirty="0">
                <a:solidFill>
                  <a:schemeClr val="bg1"/>
                </a:solidFill>
                <a:latin typeface="Comic Sans MS"/>
                <a:ea typeface="휴먼매직체"/>
              </a:rPr>
              <a:t>출결 관리 </a:t>
            </a:r>
            <a:r>
              <a:rPr lang="ko-KR" altLang="en-US" dirty="0">
                <a:solidFill>
                  <a:schemeClr val="bg1"/>
                </a:solidFill>
                <a:latin typeface="Comic Sans MS"/>
                <a:ea typeface="휴먼매직체"/>
              </a:rPr>
              <a:t>시스템 </a:t>
            </a:r>
            <a:endParaRPr lang="en-US" altLang="ko-KR" dirty="0">
              <a:solidFill>
                <a:schemeClr val="bg1"/>
              </a:solidFill>
              <a:latin typeface="Gill Sans MT" panose="020B0502020104020203"/>
              <a:ea typeface="휴먼매직체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Comic Sans MS"/>
                <a:ea typeface="휴먼매직체"/>
              </a:rPr>
              <a:t>데이터</a:t>
            </a:r>
            <a:r>
              <a:rPr lang="ko-KR" dirty="0">
                <a:solidFill>
                  <a:schemeClr val="bg1"/>
                </a:solidFill>
                <a:latin typeface="Comic Sans MS"/>
                <a:ea typeface="휴먼매직체"/>
              </a:rPr>
              <a:t> 처리 및 관리</a:t>
            </a:r>
            <a:endParaRPr lang="en-US" altLang="ko-KR" dirty="0">
              <a:solidFill>
                <a:schemeClr val="bg1"/>
              </a:solidFill>
              <a:ea typeface="휴먼매직체"/>
              <a:cs typeface="+mn-lt"/>
            </a:endParaRPr>
          </a:p>
          <a:p>
            <a:pPr algn="l"/>
            <a:endParaRPr lang="ko-KR" altLang="en-US" dirty="0">
              <a:solidFill>
                <a:schemeClr val="bg1"/>
              </a:solidFill>
              <a:ea typeface="휴먼매직체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3F0342A-5DDA-494E-A5FB-43F8D06202CA}"/>
              </a:ext>
            </a:extLst>
          </p:cNvPr>
          <p:cNvSpPr/>
          <p:nvPr/>
        </p:nvSpPr>
        <p:spPr>
          <a:xfrm>
            <a:off x="1977" y="-5212"/>
            <a:ext cx="12191999" cy="6857999"/>
          </a:xfrm>
          <a:prstGeom prst="rect">
            <a:avLst/>
          </a:prstGeom>
          <a:solidFill>
            <a:srgbClr val="0C0C0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2A84B782-07E8-4425-9884-D595E102AE22}"/>
              </a:ext>
            </a:extLst>
          </p:cNvPr>
          <p:cNvSpPr/>
          <p:nvPr/>
        </p:nvSpPr>
        <p:spPr>
          <a:xfrm>
            <a:off x="1345895" y="447427"/>
            <a:ext cx="10104059" cy="8029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ea typeface="휴먼매직체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344A84-EE28-4E56-BECE-8006A9577272}"/>
              </a:ext>
            </a:extLst>
          </p:cNvPr>
          <p:cNvSpPr txBox="1"/>
          <p:nvPr/>
        </p:nvSpPr>
        <p:spPr>
          <a:xfrm>
            <a:off x="4868173" y="583720"/>
            <a:ext cx="3160143" cy="95410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dirty="0">
                <a:solidFill>
                  <a:schemeClr val="bg1"/>
                </a:solidFill>
                <a:ea typeface="+mn-lt"/>
                <a:cs typeface="+mn-lt"/>
              </a:rPr>
              <a:t>풀어야 할 숙제들</a:t>
            </a:r>
            <a:endParaRPr lang="ko-KR" dirty="0">
              <a:solidFill>
                <a:schemeClr val="bg1"/>
              </a:solidFill>
              <a:ea typeface="휴먼매직체"/>
            </a:endParaRPr>
          </a:p>
          <a:p>
            <a:endParaRPr lang="ko-KR" altLang="en-US" sz="2800" b="1" dirty="0">
              <a:solidFill>
                <a:schemeClr val="bg1"/>
              </a:solidFill>
              <a:ea typeface="휴먼매직체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8326E4-8287-469B-A697-2F9ADF698E2E}"/>
              </a:ext>
            </a:extLst>
          </p:cNvPr>
          <p:cNvSpPr/>
          <p:nvPr/>
        </p:nvSpPr>
        <p:spPr>
          <a:xfrm>
            <a:off x="1345895" y="2617176"/>
            <a:ext cx="10104059" cy="2462059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ko-KR" altLang="en-US" dirty="0">
              <a:ea typeface="휴먼매직체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7B00A93-B9C2-4C58-A6E6-258E8250631F}"/>
              </a:ext>
            </a:extLst>
          </p:cNvPr>
          <p:cNvSpPr txBox="1"/>
          <p:nvPr/>
        </p:nvSpPr>
        <p:spPr>
          <a:xfrm>
            <a:off x="1633268" y="2940375"/>
            <a:ext cx="9572444" cy="212365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457200" indent="-457200">
              <a:buAutoNum type="arabicPeriod"/>
            </a:pPr>
            <a:r>
              <a:rPr lang="en-US" sz="2200" dirty="0">
                <a:solidFill>
                  <a:schemeClr val="bg1"/>
                </a:solidFill>
                <a:ea typeface="+mn-lt"/>
                <a:cs typeface="+mn-lt"/>
              </a:rPr>
              <a:t>Lambda </a:t>
            </a:r>
            <a:r>
              <a:rPr lang="ko-KR" altLang="en-US" sz="2200" dirty="0">
                <a:solidFill>
                  <a:schemeClr val="bg1"/>
                </a:solidFill>
                <a:ea typeface="+mn-lt"/>
                <a:cs typeface="+mn-lt"/>
              </a:rPr>
              <a:t>퍼포먼스 개선 </a:t>
            </a:r>
            <a:r>
              <a:rPr lang="en-US" altLang="ko-KR" sz="2200" dirty="0">
                <a:solidFill>
                  <a:schemeClr val="bg1"/>
                </a:solidFill>
                <a:ea typeface="+mn-lt"/>
                <a:cs typeface="+mn-lt"/>
              </a:rPr>
              <a:t>(Cold/Warm Start)</a:t>
            </a:r>
          </a:p>
          <a:p>
            <a:pPr marL="457200" indent="-457200">
              <a:buAutoNum type="arabicPeriod"/>
            </a:pPr>
            <a:endParaRPr lang="en-US" altLang="ko-KR" sz="2200" dirty="0">
              <a:solidFill>
                <a:schemeClr val="bg1"/>
              </a:solidFill>
              <a:ea typeface="+mn-lt"/>
              <a:cs typeface="+mn-lt"/>
            </a:endParaRPr>
          </a:p>
          <a:p>
            <a:pPr marL="457200" indent="-457200">
              <a:buAutoNum type="arabicPeriod"/>
            </a:pPr>
            <a:r>
              <a:rPr lang="en-US" altLang="ko-KR" sz="2200" dirty="0">
                <a:solidFill>
                  <a:schemeClr val="bg1"/>
                </a:solidFill>
                <a:ea typeface="휴먼매직체"/>
              </a:rPr>
              <a:t>S3</a:t>
            </a:r>
            <a:r>
              <a:rPr lang="ko-KR" altLang="en-US" sz="2200" dirty="0">
                <a:solidFill>
                  <a:schemeClr val="bg1"/>
                </a:solidFill>
                <a:ea typeface="휴먼매직체"/>
              </a:rPr>
              <a:t>외에 </a:t>
            </a:r>
            <a:r>
              <a:rPr lang="en-US" altLang="ko-KR" sz="2200" dirty="0">
                <a:solidFill>
                  <a:schemeClr val="bg1"/>
                </a:solidFill>
                <a:ea typeface="휴먼매직체"/>
              </a:rPr>
              <a:t>Trigger</a:t>
            </a:r>
            <a:r>
              <a:rPr lang="ko-KR" altLang="en-US" sz="2200" dirty="0">
                <a:solidFill>
                  <a:schemeClr val="bg1"/>
                </a:solidFill>
                <a:ea typeface="휴먼매직체"/>
              </a:rPr>
              <a:t>로 쓸 수 있는 </a:t>
            </a:r>
            <a:r>
              <a:rPr lang="en-US" altLang="ko-KR" sz="2200" dirty="0">
                <a:solidFill>
                  <a:schemeClr val="bg1"/>
                </a:solidFill>
                <a:ea typeface="휴먼매직체"/>
              </a:rPr>
              <a:t>AWS </a:t>
            </a:r>
            <a:r>
              <a:rPr lang="ko-KR" altLang="en-US" sz="2200" dirty="0">
                <a:solidFill>
                  <a:schemeClr val="bg1"/>
                </a:solidFill>
                <a:ea typeface="휴먼매직체"/>
              </a:rPr>
              <a:t>서비스들 공부</a:t>
            </a:r>
            <a:endParaRPr lang="en-US" altLang="ko-KR" sz="2200" dirty="0">
              <a:solidFill>
                <a:schemeClr val="bg1"/>
              </a:solidFill>
              <a:ea typeface="휴먼매직체"/>
            </a:endParaRPr>
          </a:p>
          <a:p>
            <a:pPr marL="457200" indent="-457200">
              <a:buAutoNum type="arabicPeriod"/>
            </a:pPr>
            <a:endParaRPr lang="en-US" altLang="ko-KR" sz="2200" dirty="0">
              <a:solidFill>
                <a:schemeClr val="bg1"/>
              </a:solidFill>
              <a:ea typeface="휴먼매직체"/>
            </a:endParaRPr>
          </a:p>
          <a:p>
            <a:pPr marL="457200" indent="-457200">
              <a:buAutoNum type="arabicPeriod"/>
            </a:pPr>
            <a:r>
              <a:rPr lang="en-US" altLang="ko-KR" sz="2200" dirty="0">
                <a:solidFill>
                  <a:schemeClr val="bg1"/>
                </a:solidFill>
                <a:ea typeface="휴먼매직체"/>
              </a:rPr>
              <a:t>AWS </a:t>
            </a:r>
            <a:r>
              <a:rPr lang="en-US" altLang="ko-KR" sz="2200" dirty="0" err="1">
                <a:solidFill>
                  <a:schemeClr val="bg1"/>
                </a:solidFill>
                <a:ea typeface="휴먼매직체"/>
              </a:rPr>
              <a:t>api</a:t>
            </a:r>
            <a:r>
              <a:rPr lang="en-US" altLang="ko-KR" sz="2200" dirty="0">
                <a:solidFill>
                  <a:schemeClr val="bg1"/>
                </a:solidFill>
                <a:ea typeface="휴먼매직체"/>
              </a:rPr>
              <a:t> gateway </a:t>
            </a:r>
            <a:r>
              <a:rPr lang="ko-KR" altLang="en-US" sz="2200" dirty="0">
                <a:solidFill>
                  <a:schemeClr val="bg1"/>
                </a:solidFill>
                <a:ea typeface="휴먼매직체"/>
              </a:rPr>
              <a:t>생성하고 </a:t>
            </a:r>
            <a:r>
              <a:rPr lang="en-US" altLang="ko-KR" sz="2200" dirty="0">
                <a:solidFill>
                  <a:schemeClr val="bg1"/>
                </a:solidFill>
                <a:ea typeface="휴먼매직체"/>
              </a:rPr>
              <a:t>Trigger</a:t>
            </a:r>
            <a:r>
              <a:rPr lang="ko-KR" altLang="en-US" sz="2200" dirty="0">
                <a:solidFill>
                  <a:schemeClr val="bg1"/>
                </a:solidFill>
                <a:ea typeface="휴먼매직체"/>
              </a:rPr>
              <a:t>로 연결하기</a:t>
            </a:r>
            <a:endParaRPr lang="en-US" altLang="ko-KR" sz="2200" dirty="0">
              <a:solidFill>
                <a:schemeClr val="bg1"/>
              </a:solidFill>
              <a:ea typeface="휴먼매직체"/>
            </a:endParaRPr>
          </a:p>
          <a:p>
            <a:endParaRPr lang="ko-KR" altLang="en-US" sz="2200" b="1" dirty="0">
              <a:solidFill>
                <a:schemeClr val="bg1"/>
              </a:solidFill>
              <a:ea typeface="휴먼매직체"/>
            </a:endParaRPr>
          </a:p>
        </p:txBody>
      </p:sp>
    </p:spTree>
    <p:extLst>
      <p:ext uri="{BB962C8B-B14F-4D97-AF65-F5344CB8AC3E}">
        <p14:creationId xmlns:p14="http://schemas.microsoft.com/office/powerpoint/2010/main" val="2998384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AB5541-5B8A-4F81-A56C-4A43565BB775}"/>
              </a:ext>
            </a:extLst>
          </p:cNvPr>
          <p:cNvSpPr txBox="1"/>
          <p:nvPr/>
        </p:nvSpPr>
        <p:spPr>
          <a:xfrm>
            <a:off x="-61091" y="2355296"/>
            <a:ext cx="4937233" cy="236988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들어가기 앞서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…</a:t>
            </a: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en-US" altLang="ko-KR" sz="28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고민하는 당신에게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 Lambda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를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소개합니다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.</a:t>
            </a: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03F00836-9BFE-4454-9F9E-BFA7735F7952}"/>
              </a:ext>
            </a:extLst>
          </p:cNvPr>
          <p:cNvCxnSpPr/>
          <p:nvPr/>
        </p:nvCxnSpPr>
        <p:spPr>
          <a:xfrm flipV="1">
            <a:off x="1138786" y="3092099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2E2AB89B-1F76-497F-9C4D-6E98A7197B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922" t="13741" r="21231" b="44790"/>
          <a:stretch/>
        </p:blipFill>
        <p:spPr>
          <a:xfrm>
            <a:off x="5338981" y="416551"/>
            <a:ext cx="6477759" cy="352576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92C0DCD-35BA-4F13-AA40-B7874D461459}"/>
              </a:ext>
            </a:extLst>
          </p:cNvPr>
          <p:cNvSpPr txBox="1"/>
          <p:nvPr/>
        </p:nvSpPr>
        <p:spPr>
          <a:xfrm>
            <a:off x="5338981" y="3942315"/>
            <a:ext cx="731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ulim"/>
                <a:ea typeface="Gulim"/>
              </a:rPr>
              <a:t>출처: </a:t>
            </a:r>
            <a:r>
              <a:rPr lang="en-US" altLang="ko-KR" sz="1200" dirty="0">
                <a:latin typeface="Gulim"/>
                <a:ea typeface="Gulim"/>
              </a:rPr>
              <a:t>AWS Lambda </a:t>
            </a:r>
            <a:r>
              <a:rPr lang="ko-KR" altLang="en-US" sz="1200" dirty="0">
                <a:latin typeface="Gulim"/>
                <a:ea typeface="Gulim"/>
              </a:rPr>
              <a:t>개발자 가이드</a:t>
            </a:r>
          </a:p>
          <a:p>
            <a:r>
              <a:rPr lang="ko-KR" sz="1200" dirty="0">
                <a:latin typeface="Gulim"/>
                <a:ea typeface="Gulim"/>
                <a:cs typeface="+mn-lt"/>
                <a:hlinkClick r:id="rId4"/>
              </a:rPr>
              <a:t>https://www.redhat.com/ko/topics/api/what-are-application-programming-interfaces</a:t>
            </a:r>
            <a:endParaRPr lang="ko-KR" sz="1200" dirty="0">
              <a:latin typeface="Gulim"/>
              <a:ea typeface="Gulim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29C3E87-E922-4944-894F-38D49E508272}"/>
              </a:ext>
            </a:extLst>
          </p:cNvPr>
          <p:cNvSpPr txBox="1"/>
          <p:nvPr/>
        </p:nvSpPr>
        <p:spPr>
          <a:xfrm>
            <a:off x="5338981" y="4665919"/>
            <a:ext cx="7272067" cy="178510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200" dirty="0">
                <a:latin typeface="Comic Sans MS"/>
                <a:ea typeface="휴먼매직체"/>
              </a:rPr>
              <a:t>한마디로...</a:t>
            </a:r>
          </a:p>
          <a:p>
            <a:endParaRPr lang="ko-KR" altLang="en-US" sz="2400" dirty="0">
              <a:latin typeface="Comic Sans MS"/>
              <a:ea typeface="휴먼매직체"/>
            </a:endParaRPr>
          </a:p>
          <a:p>
            <a:r>
              <a:rPr lang="ko-KR" altLang="en-US" sz="3200" dirty="0">
                <a:latin typeface="Comic Sans MS"/>
                <a:ea typeface="휴먼매직체"/>
              </a:rPr>
              <a:t>코드를 실행하는 </a:t>
            </a:r>
            <a:r>
              <a:rPr lang="ko-KR" altLang="en-US" sz="3200" b="1" dirty="0">
                <a:latin typeface="Comic Sans MS"/>
                <a:ea typeface="휴먼매직체"/>
              </a:rPr>
              <a:t>서버 없이</a:t>
            </a:r>
            <a:endParaRPr lang="en-US" altLang="ko-KR" sz="3200" b="1" dirty="0">
              <a:latin typeface="Comic Sans MS"/>
              <a:ea typeface="휴먼매직체"/>
            </a:endParaRPr>
          </a:p>
          <a:p>
            <a:r>
              <a:rPr lang="ko-KR" altLang="en-US" sz="3200" dirty="0">
                <a:latin typeface="Comic Sans MS"/>
                <a:ea typeface="휴먼매직체"/>
              </a:rPr>
              <a:t>코드를 실행시켜주는 서비스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A92D1-A0C7-46C7-A856-8A22988A3E93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650740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AB5541-5B8A-4F81-A56C-4A43565BB775}"/>
              </a:ext>
            </a:extLst>
          </p:cNvPr>
          <p:cNvSpPr txBox="1"/>
          <p:nvPr/>
        </p:nvSpPr>
        <p:spPr>
          <a:xfrm>
            <a:off x="4898" y="2764119"/>
            <a:ext cx="4937233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 Lambda</a:t>
            </a: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동작원리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A92D1-A0C7-46C7-A856-8A22988A3E93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596BB5F-7357-41EB-8CF4-6210B4436F73}"/>
              </a:ext>
            </a:extLst>
          </p:cNvPr>
          <p:cNvSpPr txBox="1"/>
          <p:nvPr/>
        </p:nvSpPr>
        <p:spPr>
          <a:xfrm>
            <a:off x="5192354" y="4169518"/>
            <a:ext cx="104932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1.</a:t>
            </a:r>
            <a:r>
              <a:rPr lang="ko-KR" altLang="en-US" sz="2200" dirty="0"/>
              <a:t> 업로드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036CB64-A590-4A29-B50F-47F840D0F337}"/>
              </a:ext>
            </a:extLst>
          </p:cNvPr>
          <p:cNvSpPr txBox="1"/>
          <p:nvPr/>
        </p:nvSpPr>
        <p:spPr>
          <a:xfrm>
            <a:off x="6736390" y="4169515"/>
            <a:ext cx="107337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2.</a:t>
            </a:r>
            <a:r>
              <a:rPr lang="ko-KR" altLang="en-US" sz="2200" dirty="0"/>
              <a:t> 트리거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931A96-E310-4CB9-83FC-E375466FA01B}"/>
              </a:ext>
            </a:extLst>
          </p:cNvPr>
          <p:cNvSpPr txBox="1"/>
          <p:nvPr/>
        </p:nvSpPr>
        <p:spPr>
          <a:xfrm>
            <a:off x="8346275" y="4169515"/>
            <a:ext cx="1369927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3.</a:t>
            </a:r>
            <a:r>
              <a:rPr lang="ko-KR" altLang="en-US" sz="2200" dirty="0"/>
              <a:t> 코드 실행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C05EF3-1D4C-4D79-A77D-FDA01CF525DA}"/>
              </a:ext>
            </a:extLst>
          </p:cNvPr>
          <p:cNvSpPr txBox="1"/>
          <p:nvPr/>
        </p:nvSpPr>
        <p:spPr>
          <a:xfrm>
            <a:off x="10252716" y="4169515"/>
            <a:ext cx="126733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200" dirty="0"/>
              <a:t>4.</a:t>
            </a:r>
            <a:r>
              <a:rPr lang="ko-KR" altLang="en-US" sz="2200" dirty="0"/>
              <a:t> 사용요금</a:t>
            </a:r>
          </a:p>
        </p:txBody>
      </p:sp>
      <p:pic>
        <p:nvPicPr>
          <p:cNvPr id="3" name="그림 6" descr="공, 중지, 그리기, 플레이어이(가) 표시된 사진&#10;&#10;자동 생성된 설명">
            <a:extLst>
              <a:ext uri="{FF2B5EF4-FFF2-40B4-BE49-F238E27FC236}">
                <a16:creationId xmlns:a16="http://schemas.microsoft.com/office/drawing/2014/main" id="{E35BF77E-13FC-4854-80E2-A4E7DC7D70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7309" y="2334491"/>
            <a:ext cx="1066801" cy="1080655"/>
          </a:xfrm>
          <a:prstGeom prst="rect">
            <a:avLst/>
          </a:prstGeom>
        </p:spPr>
      </p:pic>
      <p:pic>
        <p:nvPicPr>
          <p:cNvPr id="13" name="그림 6" descr="공, 중지, 그리기, 플레이어이(가) 표시된 사진&#10;&#10;자동 생성된 설명">
            <a:extLst>
              <a:ext uri="{FF2B5EF4-FFF2-40B4-BE49-F238E27FC236}">
                <a16:creationId xmlns:a16="http://schemas.microsoft.com/office/drawing/2014/main" id="{2981BB26-4B7F-48CC-8FEE-EAA69F763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7527" y="2611581"/>
            <a:ext cx="1066801" cy="1080655"/>
          </a:xfrm>
          <a:prstGeom prst="rect">
            <a:avLst/>
          </a:prstGeom>
        </p:spPr>
      </p:pic>
      <p:pic>
        <p:nvPicPr>
          <p:cNvPr id="14" name="그림 6" descr="공, 중지, 그리기, 플레이어이(가) 표시된 사진&#10;&#10;자동 생성된 설명">
            <a:extLst>
              <a:ext uri="{FF2B5EF4-FFF2-40B4-BE49-F238E27FC236}">
                <a16:creationId xmlns:a16="http://schemas.microsoft.com/office/drawing/2014/main" id="{0E88C399-F1A6-494A-8373-5B6867B7DB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3890" y="2874817"/>
            <a:ext cx="1066801" cy="1080655"/>
          </a:xfrm>
          <a:prstGeom prst="rect">
            <a:avLst/>
          </a:prstGeom>
        </p:spPr>
      </p:pic>
      <p:pic>
        <p:nvPicPr>
          <p:cNvPr id="7" name="그림 16" descr="테이블, 게임이(가) 표시된 사진&#10;&#10;자동 생성된 설명">
            <a:extLst>
              <a:ext uri="{FF2B5EF4-FFF2-40B4-BE49-F238E27FC236}">
                <a16:creationId xmlns:a16="http://schemas.microsoft.com/office/drawing/2014/main" id="{934FAF04-5F79-41CF-9208-416DC7917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0290" y="2583873"/>
            <a:ext cx="1122219" cy="1122219"/>
          </a:xfrm>
          <a:prstGeom prst="rect">
            <a:avLst/>
          </a:prstGeom>
        </p:spPr>
      </p:pic>
      <p:pic>
        <p:nvPicPr>
          <p:cNvPr id="8" name="그림 8" descr="사람, 남자, 실내, 안경이(가) 표시된 사진&#10;&#10;자동 생성된 설명">
            <a:extLst>
              <a:ext uri="{FF2B5EF4-FFF2-40B4-BE49-F238E27FC236}">
                <a16:creationId xmlns:a16="http://schemas.microsoft.com/office/drawing/2014/main" id="{5218E8B5-D53B-4E7B-836A-5B39CA681A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92436" y="2615239"/>
            <a:ext cx="969818" cy="1087195"/>
          </a:xfrm>
          <a:prstGeom prst="rect">
            <a:avLst/>
          </a:prstGeom>
        </p:spPr>
      </p:pic>
      <p:pic>
        <p:nvPicPr>
          <p:cNvPr id="9" name="그림 10" descr="사람, 남자, 미소, 착용이(가) 표시된 사진&#10;&#10;자동 생성된 설명">
            <a:extLst>
              <a:ext uri="{FF2B5EF4-FFF2-40B4-BE49-F238E27FC236}">
                <a16:creationId xmlns:a16="http://schemas.microsoft.com/office/drawing/2014/main" id="{73736E11-DD55-454C-B403-1BB1843B6A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618" r="12500" b="1099"/>
          <a:stretch/>
        </p:blipFill>
        <p:spPr>
          <a:xfrm>
            <a:off x="10224654" y="2588041"/>
            <a:ext cx="1512797" cy="1113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83146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AB5541-5B8A-4F81-A56C-4A43565BB775}"/>
              </a:ext>
            </a:extLst>
          </p:cNvPr>
          <p:cNvSpPr txBox="1"/>
          <p:nvPr/>
        </p:nvSpPr>
        <p:spPr>
          <a:xfrm>
            <a:off x="-45624" y="2544443"/>
            <a:ext cx="4937233" cy="193899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개념정리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트리거는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무엇인가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??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A92D1-A0C7-46C7-A856-8A22988A3E93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628BFE6-708B-4D6E-A3BF-5004B91FFD38}"/>
              </a:ext>
            </a:extLst>
          </p:cNvPr>
          <p:cNvCxnSpPr/>
          <p:nvPr/>
        </p:nvCxnSpPr>
        <p:spPr>
          <a:xfrm flipV="1">
            <a:off x="1206969" y="3341487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8CCA05F9-DF53-4A49-8E91-450A3E96810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7047" t="25650" r="24204" b="65455"/>
          <a:stretch/>
        </p:blipFill>
        <p:spPr>
          <a:xfrm>
            <a:off x="5264374" y="2463946"/>
            <a:ext cx="6368516" cy="11083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D6A9C06-8EB5-4C26-BDF3-C374653D4A73}"/>
              </a:ext>
            </a:extLst>
          </p:cNvPr>
          <p:cNvSpPr txBox="1"/>
          <p:nvPr/>
        </p:nvSpPr>
        <p:spPr>
          <a:xfrm>
            <a:off x="5597018" y="3521486"/>
            <a:ext cx="7315200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latin typeface="Gulim"/>
                <a:ea typeface="Gulim"/>
              </a:rPr>
              <a:t>출처: </a:t>
            </a:r>
            <a:r>
              <a:rPr lang="en-US" altLang="ko-KR" sz="1200" dirty="0" err="1">
                <a:latin typeface="Gulim"/>
                <a:ea typeface="Gulim"/>
              </a:rPr>
              <a:t>Naver</a:t>
            </a:r>
            <a:r>
              <a:rPr lang="en-US" altLang="ko-KR" sz="1200" dirty="0">
                <a:latin typeface="Gulim"/>
                <a:ea typeface="Gulim"/>
              </a:rPr>
              <a:t> </a:t>
            </a:r>
            <a:r>
              <a:rPr lang="ko-KR" altLang="en-US" sz="1200" dirty="0">
                <a:latin typeface="Gulim"/>
                <a:ea typeface="Gulim"/>
              </a:rPr>
              <a:t>사전</a:t>
            </a:r>
          </a:p>
          <a:p>
            <a:r>
              <a:rPr lang="en-US" altLang="ko-KR" sz="1200" dirty="0">
                <a:hlinkClick r:id="rId4"/>
              </a:rPr>
              <a:t>https://en.dict.naver.com/#/entry/enko/3f998a16d166491f97b2de4086417a1e</a:t>
            </a:r>
            <a:endParaRPr lang="ko-KR" sz="1200" dirty="0">
              <a:latin typeface="Gulim"/>
              <a:ea typeface="Gulim"/>
            </a:endParaRPr>
          </a:p>
        </p:txBody>
      </p:sp>
      <p:pic>
        <p:nvPicPr>
          <p:cNvPr id="4098" name="Picture 2" descr="권총 총 글머리 기호 - Pixabay의 무료 벡터 그래픽">
            <a:extLst>
              <a:ext uri="{FF2B5EF4-FFF2-40B4-BE49-F238E27FC236}">
                <a16:creationId xmlns:a16="http://schemas.microsoft.com/office/drawing/2014/main" id="{B0166AAF-6722-4B2E-9CE7-0C71EEC8CE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9525" y="386890"/>
            <a:ext cx="3991082" cy="1995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DD8017FB-7591-49C0-845B-0D90D2235678}"/>
              </a:ext>
            </a:extLst>
          </p:cNvPr>
          <p:cNvSpPr/>
          <p:nvPr/>
        </p:nvSpPr>
        <p:spPr>
          <a:xfrm>
            <a:off x="6712929" y="928534"/>
            <a:ext cx="842789" cy="876592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말풍선: 타원형 12">
            <a:extLst>
              <a:ext uri="{FF2B5EF4-FFF2-40B4-BE49-F238E27FC236}">
                <a16:creationId xmlns:a16="http://schemas.microsoft.com/office/drawing/2014/main" id="{AB889F27-8EB7-43B8-8B60-17E827F1EB60}"/>
              </a:ext>
            </a:extLst>
          </p:cNvPr>
          <p:cNvSpPr/>
          <p:nvPr/>
        </p:nvSpPr>
        <p:spPr>
          <a:xfrm rot="4854951">
            <a:off x="8660606" y="854168"/>
            <a:ext cx="1559193" cy="2212105"/>
          </a:xfrm>
          <a:prstGeom prst="wedgeEllipseCallout">
            <a:avLst>
              <a:gd name="adj1" fmla="val -37345"/>
              <a:gd name="adj2" fmla="val 787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91F1353-0357-4FC1-8919-FBF1F1A45DAA}"/>
              </a:ext>
            </a:extLst>
          </p:cNvPr>
          <p:cNvSpPr txBox="1"/>
          <p:nvPr/>
        </p:nvSpPr>
        <p:spPr>
          <a:xfrm>
            <a:off x="8584757" y="1430701"/>
            <a:ext cx="18710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당기면</a:t>
            </a:r>
            <a:endParaRPr lang="en-US" altLang="ko-KR" dirty="0"/>
          </a:p>
          <a:p>
            <a:r>
              <a:rPr lang="ko-KR" altLang="en-US" dirty="0" err="1"/>
              <a:t>먼가</a:t>
            </a:r>
            <a:r>
              <a:rPr lang="en-US" altLang="ko-KR" dirty="0"/>
              <a:t>… </a:t>
            </a:r>
          </a:p>
          <a:p>
            <a:r>
              <a:rPr lang="ko-KR" altLang="en-US" dirty="0" err="1"/>
              <a:t>먼가</a:t>
            </a:r>
            <a:r>
              <a:rPr lang="ko-KR" altLang="en-US" dirty="0"/>
              <a:t> 일어납니다</a:t>
            </a:r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CBE7EF6-67D8-4F15-9999-A1751A47C4D9}"/>
              </a:ext>
            </a:extLst>
          </p:cNvPr>
          <p:cNvSpPr txBox="1"/>
          <p:nvPr/>
        </p:nvSpPr>
        <p:spPr>
          <a:xfrm>
            <a:off x="5401006" y="4424199"/>
            <a:ext cx="7272067" cy="1661993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200" dirty="0">
                <a:latin typeface="Comic Sans MS"/>
                <a:ea typeface="휴먼매직체"/>
              </a:rPr>
              <a:t>AWS Lambda</a:t>
            </a:r>
            <a:r>
              <a:rPr lang="ko-KR" altLang="en-US" sz="2200" dirty="0">
                <a:latin typeface="Comic Sans MS"/>
                <a:ea typeface="휴먼매직체"/>
              </a:rPr>
              <a:t>의 </a:t>
            </a:r>
            <a:r>
              <a:rPr lang="ko-KR" altLang="en-US" sz="2200" dirty="0" err="1">
                <a:latin typeface="Comic Sans MS"/>
                <a:ea typeface="휴먼매직체"/>
              </a:rPr>
              <a:t>트리거란</a:t>
            </a:r>
            <a:r>
              <a:rPr lang="en-US" altLang="ko-KR" sz="2200" dirty="0">
                <a:latin typeface="Comic Sans MS"/>
                <a:ea typeface="휴먼매직체"/>
              </a:rPr>
              <a:t>…</a:t>
            </a:r>
            <a:endParaRPr lang="ko-KR" altLang="en-US" sz="2200" dirty="0">
              <a:latin typeface="Comic Sans MS"/>
              <a:ea typeface="휴먼매직체"/>
            </a:endParaRPr>
          </a:p>
          <a:p>
            <a:endParaRPr lang="ko-KR" altLang="en-US" sz="1600" dirty="0">
              <a:latin typeface="Comic Sans MS"/>
              <a:ea typeface="휴먼매직체"/>
            </a:endParaRPr>
          </a:p>
          <a:p>
            <a:r>
              <a:rPr lang="ko-KR" altLang="en-US" sz="3200" dirty="0">
                <a:latin typeface="Comic Sans MS"/>
                <a:ea typeface="휴먼매직체"/>
              </a:rPr>
              <a:t>준비된 코드를 실행시키기 위해</a:t>
            </a:r>
            <a:endParaRPr lang="en-US" altLang="ko-KR" sz="3200" dirty="0">
              <a:latin typeface="Comic Sans MS"/>
              <a:ea typeface="휴먼매직체"/>
            </a:endParaRPr>
          </a:p>
          <a:p>
            <a:r>
              <a:rPr lang="ko-KR" altLang="en-US" sz="3200" dirty="0">
                <a:latin typeface="Comic Sans MS"/>
                <a:ea typeface="휴먼매직체"/>
              </a:rPr>
              <a:t>특정 이벤트를 발생시키는 서비스들</a:t>
            </a:r>
          </a:p>
        </p:txBody>
      </p:sp>
    </p:spTree>
    <p:extLst>
      <p:ext uri="{BB962C8B-B14F-4D97-AF65-F5344CB8AC3E}">
        <p14:creationId xmlns:p14="http://schemas.microsoft.com/office/powerpoint/2010/main" val="17429608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AB5541-5B8A-4F81-A56C-4A43565BB775}"/>
              </a:ext>
            </a:extLst>
          </p:cNvPr>
          <p:cNvSpPr txBox="1"/>
          <p:nvPr/>
        </p:nvSpPr>
        <p:spPr>
          <a:xfrm>
            <a:off x="-87188" y="2336625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개념정리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AWS Lambda</a:t>
            </a:r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가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지원하는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트리거 종류들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A92D1-A0C7-46C7-A856-8A22988A3E93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628BFE6-708B-4D6E-A3BF-5004B91FFD38}"/>
              </a:ext>
            </a:extLst>
          </p:cNvPr>
          <p:cNvCxnSpPr/>
          <p:nvPr/>
        </p:nvCxnSpPr>
        <p:spPr>
          <a:xfrm flipV="1">
            <a:off x="1109987" y="3050541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2">
            <a:extLst>
              <a:ext uri="{FF2B5EF4-FFF2-40B4-BE49-F238E27FC236}">
                <a16:creationId xmlns:a16="http://schemas.microsoft.com/office/drawing/2014/main" id="{D9AEB2DB-81DC-440C-AE50-EB07EACDD6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9308" y="1226127"/>
            <a:ext cx="914403" cy="900548"/>
          </a:xfrm>
          <a:prstGeom prst="rect">
            <a:avLst/>
          </a:prstGeom>
        </p:spPr>
      </p:pic>
      <p:pic>
        <p:nvPicPr>
          <p:cNvPr id="3" name="그림 3" descr="옅은, 그리기, 음식이(가) 표시된 사진&#10;&#10;자동 생성된 설명">
            <a:extLst>
              <a:ext uri="{FF2B5EF4-FFF2-40B4-BE49-F238E27FC236}">
                <a16:creationId xmlns:a16="http://schemas.microsoft.com/office/drawing/2014/main" id="{00597F53-8206-4461-8430-201C7A7F3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00799" y="1226128"/>
            <a:ext cx="914401" cy="900546"/>
          </a:xfrm>
          <a:prstGeom prst="rect">
            <a:avLst/>
          </a:prstGeom>
        </p:spPr>
      </p:pic>
      <p:pic>
        <p:nvPicPr>
          <p:cNvPr id="4" name="그림 4" descr="표지판, 거리, 측정기, 주차장이(가) 표시된 사진&#10;&#10;자동 생성된 설명">
            <a:extLst>
              <a:ext uri="{FF2B5EF4-FFF2-40B4-BE49-F238E27FC236}">
                <a16:creationId xmlns:a16="http://schemas.microsoft.com/office/drawing/2014/main" id="{837C1647-1F1E-4BEC-952A-53C803F488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4299" y="2809009"/>
            <a:ext cx="907473" cy="921328"/>
          </a:xfrm>
          <a:prstGeom prst="rect">
            <a:avLst/>
          </a:prstGeom>
        </p:spPr>
      </p:pic>
      <p:pic>
        <p:nvPicPr>
          <p:cNvPr id="5" name="그림 5" descr="그리기이(가) 표시된 사진&#10;&#10;자동 생성된 설명">
            <a:extLst>
              <a:ext uri="{FF2B5EF4-FFF2-40B4-BE49-F238E27FC236}">
                <a16:creationId xmlns:a16="http://schemas.microsoft.com/office/drawing/2014/main" id="{E6BDCA63-0548-45AF-8E10-20D0D7A2C9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4299" y="1229590"/>
            <a:ext cx="907473" cy="921328"/>
          </a:xfrm>
          <a:prstGeom prst="rect">
            <a:avLst/>
          </a:prstGeom>
        </p:spPr>
      </p:pic>
      <p:pic>
        <p:nvPicPr>
          <p:cNvPr id="6" name="그림 6" descr="옅은, 그리기, 음식이(가) 표시된 사진&#10;&#10;자동 생성된 설명">
            <a:extLst>
              <a:ext uri="{FF2B5EF4-FFF2-40B4-BE49-F238E27FC236}">
                <a16:creationId xmlns:a16="http://schemas.microsoft.com/office/drawing/2014/main" id="{5C1F7A86-563E-4547-92BC-D55B1EE40C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57162" y="1198419"/>
            <a:ext cx="914402" cy="914401"/>
          </a:xfrm>
          <a:prstGeom prst="rect">
            <a:avLst/>
          </a:prstGeom>
        </p:spPr>
      </p:pic>
      <p:pic>
        <p:nvPicPr>
          <p:cNvPr id="7" name="그림 7" descr="표지판, 그리기, 옅은, 셔츠이(가) 표시된 사진&#10;&#10;자동 생성된 설명">
            <a:extLst>
              <a:ext uri="{FF2B5EF4-FFF2-40B4-BE49-F238E27FC236}">
                <a16:creationId xmlns:a16="http://schemas.microsoft.com/office/drawing/2014/main" id="{0E5D7E7B-4624-4C1C-9722-4DBE631332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209308" y="2777837"/>
            <a:ext cx="914401" cy="914401"/>
          </a:xfrm>
          <a:prstGeom prst="rect">
            <a:avLst/>
          </a:prstGeom>
        </p:spPr>
      </p:pic>
      <p:pic>
        <p:nvPicPr>
          <p:cNvPr id="8" name="그림 8" descr="그리기, 중지, 셔츠, 표지판이(가) 표시된 사진&#10;&#10;자동 생성된 설명">
            <a:extLst>
              <a:ext uri="{FF2B5EF4-FFF2-40B4-BE49-F238E27FC236}">
                <a16:creationId xmlns:a16="http://schemas.microsoft.com/office/drawing/2014/main" id="{B44BA0B9-B366-4257-BE6B-5C079B3047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00800" y="2777837"/>
            <a:ext cx="914401" cy="900547"/>
          </a:xfrm>
          <a:prstGeom prst="rect">
            <a:avLst/>
          </a:prstGeom>
        </p:spPr>
      </p:pic>
      <p:pic>
        <p:nvPicPr>
          <p:cNvPr id="9" name="그림 12" descr="그리기, 옅은, 방이(가) 표시된 사진&#10;&#10;자동 생성된 설명">
            <a:extLst>
              <a:ext uri="{FF2B5EF4-FFF2-40B4-BE49-F238E27FC236}">
                <a16:creationId xmlns:a16="http://schemas.microsoft.com/office/drawing/2014/main" id="{B4629932-A063-4BAF-93F5-5D72B44548C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47017" y="1239981"/>
            <a:ext cx="914401" cy="900547"/>
          </a:xfrm>
          <a:prstGeom prst="rect">
            <a:avLst/>
          </a:prstGeom>
        </p:spPr>
      </p:pic>
      <p:pic>
        <p:nvPicPr>
          <p:cNvPr id="13" name="그림 13" descr="옅은, 그리기이(가) 표시된 사진&#10;&#10;자동 생성된 설명">
            <a:extLst>
              <a:ext uri="{FF2B5EF4-FFF2-40B4-BE49-F238E27FC236}">
                <a16:creationId xmlns:a16="http://schemas.microsoft.com/office/drawing/2014/main" id="{48DC458E-E08A-440D-B27D-9ACB09BBC84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557162" y="2777836"/>
            <a:ext cx="914401" cy="900547"/>
          </a:xfrm>
          <a:prstGeom prst="rect">
            <a:avLst/>
          </a:prstGeom>
        </p:spPr>
      </p:pic>
      <p:pic>
        <p:nvPicPr>
          <p:cNvPr id="14" name="그림 15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6BF008C6-BCED-4B67-81DD-EB4188DDDD93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0836" y="4287981"/>
            <a:ext cx="914401" cy="900547"/>
          </a:xfrm>
          <a:prstGeom prst="rect">
            <a:avLst/>
          </a:prstGeom>
        </p:spPr>
      </p:pic>
      <p:pic>
        <p:nvPicPr>
          <p:cNvPr id="16" name="그림 16" descr="테이블, 게임이(가) 표시된 사진&#10;&#10;자동 생성된 설명">
            <a:extLst>
              <a:ext uri="{FF2B5EF4-FFF2-40B4-BE49-F238E27FC236}">
                <a16:creationId xmlns:a16="http://schemas.microsoft.com/office/drawing/2014/main" id="{C8751984-3EA0-476B-B858-F534D997330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209308" y="4287982"/>
            <a:ext cx="914401" cy="914401"/>
          </a:xfrm>
          <a:prstGeom prst="rect">
            <a:avLst/>
          </a:prstGeom>
        </p:spPr>
      </p:pic>
      <p:pic>
        <p:nvPicPr>
          <p:cNvPr id="17" name="그림 17" descr="그리기, 옅은이(가) 표시된 사진&#10;&#10;자동 생성된 설명">
            <a:extLst>
              <a:ext uri="{FF2B5EF4-FFF2-40B4-BE49-F238E27FC236}">
                <a16:creationId xmlns:a16="http://schemas.microsoft.com/office/drawing/2014/main" id="{BDC93618-5DB9-427C-B201-06F7832D012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400799" y="4287982"/>
            <a:ext cx="914402" cy="900547"/>
          </a:xfrm>
          <a:prstGeom prst="rect">
            <a:avLst/>
          </a:prstGeom>
        </p:spPr>
      </p:pic>
      <p:pic>
        <p:nvPicPr>
          <p:cNvPr id="18" name="그림 18" descr="그리기, 음식, 옅은이(가) 표시된 사진&#10;&#10;자동 생성된 설명">
            <a:extLst>
              <a:ext uri="{FF2B5EF4-FFF2-40B4-BE49-F238E27FC236}">
                <a16:creationId xmlns:a16="http://schemas.microsoft.com/office/drawing/2014/main" id="{3D7048E6-91F6-45CD-9067-D7352D9F219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047018" y="2786001"/>
            <a:ext cx="914401" cy="91440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CAC041F-B6CE-4CDC-BC2A-D2CC709FE459}"/>
              </a:ext>
            </a:extLst>
          </p:cNvPr>
          <p:cNvSpPr/>
          <p:nvPr/>
        </p:nvSpPr>
        <p:spPr>
          <a:xfrm>
            <a:off x="9047018" y="4287983"/>
            <a:ext cx="914400" cy="9144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0" dirty="0">
                <a:ea typeface="휴먼매직체"/>
              </a:rPr>
              <a:t>+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9CCE7A-BA53-48B0-98C9-E997DD4B5E60}"/>
              </a:ext>
            </a:extLst>
          </p:cNvPr>
          <p:cNvSpPr txBox="1"/>
          <p:nvPr/>
        </p:nvSpPr>
        <p:spPr>
          <a:xfrm>
            <a:off x="5075093" y="2221057"/>
            <a:ext cx="117763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휴먼매직체"/>
              </a:rPr>
              <a:t>API GATEWAY</a:t>
            </a:r>
            <a:endParaRPr lang="ko-KR" sz="1200" dirty="0">
              <a:ea typeface="휴먼매직체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83721A6-68A2-4AEB-AA0A-4C67F5BAA540}"/>
              </a:ext>
            </a:extLst>
          </p:cNvPr>
          <p:cNvSpPr txBox="1"/>
          <p:nvPr/>
        </p:nvSpPr>
        <p:spPr>
          <a:xfrm>
            <a:off x="6599093" y="2221057"/>
            <a:ext cx="526473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휴먼매직체"/>
              </a:rPr>
              <a:t>IoT</a:t>
            </a:r>
            <a:endParaRPr lang="ko-KR" dirty="0" err="1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35B05DA-131B-4880-A225-D6CD562B1DFC}"/>
              </a:ext>
            </a:extLst>
          </p:cNvPr>
          <p:cNvSpPr txBox="1"/>
          <p:nvPr/>
        </p:nvSpPr>
        <p:spPr>
          <a:xfrm>
            <a:off x="7610474" y="2151784"/>
            <a:ext cx="1163782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dirty="0" err="1">
                <a:ea typeface="휴먼매직체"/>
              </a:rPr>
              <a:t>Application</a:t>
            </a:r>
            <a:endParaRPr lang="ko-KR" dirty="0"/>
          </a:p>
          <a:p>
            <a:pPr algn="ctr"/>
            <a:r>
              <a:rPr lang="ko-KR" altLang="en-US" sz="1200" err="1">
                <a:ea typeface="휴먼매직체"/>
              </a:rPr>
              <a:t>Load</a:t>
            </a:r>
            <a:r>
              <a:rPr lang="ko-KR" altLang="en-US" sz="1200" dirty="0">
                <a:ea typeface="휴먼매직체"/>
              </a:rPr>
              <a:t> </a:t>
            </a:r>
            <a:r>
              <a:rPr lang="ko-KR" altLang="en-US" sz="1200" err="1">
                <a:ea typeface="휴먼매직체"/>
              </a:rPr>
              <a:t>Balancer</a:t>
            </a:r>
            <a:endParaRPr lang="ko-KR" altLang="en-US" sz="1200">
              <a:ea typeface="휴먼매직체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B3BD37-54D8-4E3F-8CDE-37EF01C4E6BD}"/>
              </a:ext>
            </a:extLst>
          </p:cNvPr>
          <p:cNvSpPr txBox="1"/>
          <p:nvPr/>
        </p:nvSpPr>
        <p:spPr>
          <a:xfrm>
            <a:off x="9051347" y="2248765"/>
            <a:ext cx="117763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휴먼매직체"/>
              </a:rPr>
              <a:t>DynamoDB</a:t>
            </a:r>
            <a:endParaRPr lang="ko-KR" dirty="0" err="1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FCC3A29-5F78-465D-BC77-D1459CFDCD90}"/>
              </a:ext>
            </a:extLst>
          </p:cNvPr>
          <p:cNvSpPr txBox="1"/>
          <p:nvPr/>
        </p:nvSpPr>
        <p:spPr>
          <a:xfrm>
            <a:off x="10353674" y="2248765"/>
            <a:ext cx="133003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휴먼매직체"/>
              </a:rPr>
              <a:t>CloudWatch</a:t>
            </a:r>
            <a:r>
              <a:rPr lang="ko-KR" altLang="en-US" sz="1200" dirty="0">
                <a:ea typeface="휴먼매직체"/>
              </a:rPr>
              <a:t> </a:t>
            </a:r>
            <a:r>
              <a:rPr lang="ko-KR" altLang="en-US" sz="1200" dirty="0" err="1">
                <a:ea typeface="휴먼매직체"/>
              </a:rPr>
              <a:t>Log</a:t>
            </a:r>
            <a:endParaRPr lang="ko-KR" dirty="0" err="1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74508B5-C8DB-42E3-BF59-559D427F61B7}"/>
              </a:ext>
            </a:extLst>
          </p:cNvPr>
          <p:cNvSpPr txBox="1"/>
          <p:nvPr/>
        </p:nvSpPr>
        <p:spPr>
          <a:xfrm>
            <a:off x="5144364" y="3800474"/>
            <a:ext cx="10529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휴먼매직체"/>
              </a:rPr>
              <a:t>CodeCommit</a:t>
            </a:r>
            <a:endParaRPr lang="ko-KR" dirty="0" err="1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480E75A-34A1-4296-8487-6594B657B850}"/>
              </a:ext>
            </a:extLst>
          </p:cNvPr>
          <p:cNvSpPr txBox="1"/>
          <p:nvPr/>
        </p:nvSpPr>
        <p:spPr>
          <a:xfrm>
            <a:off x="6335854" y="3717346"/>
            <a:ext cx="10529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dirty="0" err="1">
                <a:ea typeface="휴먼매직체"/>
              </a:rPr>
              <a:t>Cognito</a:t>
            </a:r>
            <a:endParaRPr lang="ko-KR" dirty="0" err="1">
              <a:ea typeface="휴먼매직체" panose="02030504000101010101" pitchFamily="18" charset="-127"/>
            </a:endParaRPr>
          </a:p>
          <a:p>
            <a:pPr algn="ctr"/>
            <a:r>
              <a:rPr lang="ko-KR" altLang="en-US" sz="1200" dirty="0" err="1">
                <a:ea typeface="휴먼매직체"/>
              </a:rPr>
              <a:t>Sync</a:t>
            </a:r>
            <a:r>
              <a:rPr lang="ko-KR" altLang="en-US" sz="1200" dirty="0">
                <a:ea typeface="휴먼매직체"/>
              </a:rPr>
              <a:t> </a:t>
            </a:r>
            <a:r>
              <a:rPr lang="ko-KR" altLang="en-US" sz="1200" dirty="0" err="1">
                <a:ea typeface="휴먼매직체"/>
              </a:rPr>
              <a:t>Trigger</a:t>
            </a:r>
            <a:endParaRPr lang="ko-KR" altLang="en-US" sz="1200" dirty="0">
              <a:ea typeface="휴먼매직체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2CD150F2-998D-4C0F-AAA5-BF7E7295330D}"/>
              </a:ext>
            </a:extLst>
          </p:cNvPr>
          <p:cNvSpPr txBox="1"/>
          <p:nvPr/>
        </p:nvSpPr>
        <p:spPr>
          <a:xfrm>
            <a:off x="7665890" y="3717346"/>
            <a:ext cx="1052947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dirty="0" err="1">
                <a:ea typeface="휴먼매직체"/>
              </a:rPr>
              <a:t>Alexa</a:t>
            </a:r>
          </a:p>
          <a:p>
            <a:pPr algn="ctr"/>
            <a:r>
              <a:rPr lang="ko-KR" altLang="en-US" sz="1200" dirty="0" err="1">
                <a:ea typeface="휴먼매직체"/>
              </a:rPr>
              <a:t>Skill</a:t>
            </a:r>
            <a:r>
              <a:rPr lang="ko-KR" altLang="en-US" sz="1200" dirty="0">
                <a:ea typeface="휴먼매직체"/>
              </a:rPr>
              <a:t> </a:t>
            </a:r>
            <a:r>
              <a:rPr lang="ko-KR" altLang="en-US" sz="1200" dirty="0" err="1">
                <a:ea typeface="휴먼매직체"/>
              </a:rPr>
              <a:t>Kit</a:t>
            </a:r>
            <a:endParaRPr lang="ko-KR" altLang="en-US" sz="1200">
              <a:ea typeface="휴먼매직체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A156ABF-9B87-42B3-A50F-62C0CE6E3E32}"/>
              </a:ext>
            </a:extLst>
          </p:cNvPr>
          <p:cNvSpPr txBox="1"/>
          <p:nvPr/>
        </p:nvSpPr>
        <p:spPr>
          <a:xfrm>
            <a:off x="10492217" y="3800474"/>
            <a:ext cx="1052947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dirty="0" err="1">
                <a:ea typeface="휴먼매직체"/>
              </a:rPr>
              <a:t>EventBridge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F81A481-EE58-4FC6-BBB0-F425390C82F3}"/>
              </a:ext>
            </a:extLst>
          </p:cNvPr>
          <p:cNvSpPr txBox="1"/>
          <p:nvPr/>
        </p:nvSpPr>
        <p:spPr>
          <a:xfrm>
            <a:off x="5490729" y="5310619"/>
            <a:ext cx="360219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휴먼매직체"/>
              </a:rPr>
              <a:t>S3</a:t>
            </a:r>
            <a:endParaRPr lang="ko-KR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6260109-4F16-4BFF-9297-73CB81D90886}"/>
              </a:ext>
            </a:extLst>
          </p:cNvPr>
          <p:cNvSpPr txBox="1"/>
          <p:nvPr/>
        </p:nvSpPr>
        <p:spPr>
          <a:xfrm>
            <a:off x="6682219" y="5310619"/>
            <a:ext cx="44334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휴먼매직체"/>
              </a:rPr>
              <a:t>SNS</a:t>
            </a:r>
            <a:endParaRPr lang="ko-KR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CA10AA9-EC80-4509-BDA2-6E13FC14149C}"/>
              </a:ext>
            </a:extLst>
          </p:cNvPr>
          <p:cNvSpPr txBox="1"/>
          <p:nvPr/>
        </p:nvSpPr>
        <p:spPr>
          <a:xfrm>
            <a:off x="7873709" y="5269056"/>
            <a:ext cx="623455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 err="1">
                <a:ea typeface="휴먼매직체"/>
              </a:rPr>
              <a:t>Kinesis</a:t>
            </a:r>
            <a:endParaRPr lang="ko-KR" dirty="0" err="1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1CF9A9-BF73-4DA4-B75E-1A37295ED7BE}"/>
              </a:ext>
            </a:extLst>
          </p:cNvPr>
          <p:cNvSpPr txBox="1"/>
          <p:nvPr/>
        </p:nvSpPr>
        <p:spPr>
          <a:xfrm>
            <a:off x="8774254" y="5199783"/>
            <a:ext cx="1427018" cy="46166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1200" dirty="0" err="1">
                <a:ea typeface="휴먼매직체"/>
              </a:rPr>
              <a:t>Partner</a:t>
            </a:r>
            <a:r>
              <a:rPr lang="ko-KR" altLang="en-US" sz="1200" dirty="0">
                <a:ea typeface="휴먼매직체"/>
              </a:rPr>
              <a:t> </a:t>
            </a:r>
            <a:r>
              <a:rPr lang="ko-KR" altLang="en-US" sz="1200" dirty="0" err="1">
                <a:ea typeface="휴먼매직체"/>
              </a:rPr>
              <a:t>Company's</a:t>
            </a:r>
            <a:endParaRPr lang="ko-KR" dirty="0" err="1">
              <a:ea typeface="휴먼매직체" panose="02030504000101010101" pitchFamily="18" charset="-127"/>
            </a:endParaRPr>
          </a:p>
          <a:p>
            <a:pPr algn="ctr"/>
            <a:r>
              <a:rPr lang="ko-KR" altLang="en-US" sz="1200" dirty="0" err="1">
                <a:ea typeface="휴먼매직체"/>
              </a:rPr>
              <a:t>Event</a:t>
            </a:r>
            <a:r>
              <a:rPr lang="ko-KR" altLang="en-US" sz="1200" dirty="0">
                <a:ea typeface="휴먼매직체"/>
              </a:rPr>
              <a:t> </a:t>
            </a:r>
            <a:r>
              <a:rPr lang="ko-KR" altLang="en-US" sz="1200" dirty="0" err="1">
                <a:ea typeface="휴먼매직체"/>
              </a:rPr>
              <a:t>Sources</a:t>
            </a:r>
            <a:endParaRPr lang="ko-KR" altLang="en-US" sz="1200" dirty="0">
              <a:ea typeface="휴먼매직체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E513F35-A0A2-42C4-9A77-EAB7234C2FE2}"/>
              </a:ext>
            </a:extLst>
          </p:cNvPr>
          <p:cNvSpPr txBox="1"/>
          <p:nvPr/>
        </p:nvSpPr>
        <p:spPr>
          <a:xfrm>
            <a:off x="9259164" y="3800474"/>
            <a:ext cx="595746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1200" dirty="0">
                <a:ea typeface="휴먼매직체"/>
              </a:rPr>
              <a:t>SQS</a:t>
            </a:r>
          </a:p>
        </p:txBody>
      </p:sp>
    </p:spTree>
    <p:extLst>
      <p:ext uri="{BB962C8B-B14F-4D97-AF65-F5344CB8AC3E}">
        <p14:creationId xmlns:p14="http://schemas.microsoft.com/office/powerpoint/2010/main" val="1593963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직사각형 9">
            <a:extLst>
              <a:ext uri="{FF2B5EF4-FFF2-40B4-BE49-F238E27FC236}">
                <a16:creationId xmlns:a16="http://schemas.microsoft.com/office/drawing/2014/main" id="{93F0ADB5-A0B4-4B01-A8C4-FDC34CE22B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A6D0FDE-0241-4C21-A720-A694753582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ko-KR" alt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8C477ED7-D9B7-46A9-A127-49869E3A6DE7}"/>
              </a:ext>
            </a:extLst>
          </p:cNvPr>
          <p:cNvSpPr/>
          <p:nvPr/>
        </p:nvSpPr>
        <p:spPr>
          <a:xfrm>
            <a:off x="676604" y="1708916"/>
            <a:ext cx="3455276" cy="3442137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DAB5541-5B8A-4F81-A56C-4A43565BB775}"/>
              </a:ext>
            </a:extLst>
          </p:cNvPr>
          <p:cNvSpPr txBox="1"/>
          <p:nvPr/>
        </p:nvSpPr>
        <p:spPr>
          <a:xfrm>
            <a:off x="-59479" y="2530589"/>
            <a:ext cx="4937233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Comic Sans MS"/>
                <a:ea typeface="휴먼매직체"/>
              </a:rPr>
              <a:t>개념정리</a:t>
            </a:r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ko-KR" altLang="en-US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endParaRPr lang="en-US" altLang="ko-KR" sz="2400" dirty="0">
              <a:solidFill>
                <a:schemeClr val="bg1"/>
              </a:solidFill>
              <a:latin typeface="Comic Sans MS"/>
              <a:ea typeface="휴먼매직체"/>
            </a:endParaRP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우리</a:t>
            </a:r>
            <a:r>
              <a:rPr lang="en-US" altLang="ko-KR" sz="2400" dirty="0">
                <a:solidFill>
                  <a:schemeClr val="bg1"/>
                </a:solidFill>
                <a:latin typeface="Comic Sans MS"/>
                <a:ea typeface="휴먼매직체"/>
              </a:rPr>
              <a:t> </a:t>
            </a:r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서비스에서</a:t>
            </a: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고려할만한</a:t>
            </a:r>
          </a:p>
          <a:p>
            <a:pPr algn="ctr"/>
            <a:r>
              <a:rPr lang="en-US" altLang="ko-KR" sz="2400" dirty="0" err="1">
                <a:solidFill>
                  <a:schemeClr val="bg1"/>
                </a:solidFill>
                <a:latin typeface="Comic Sans MS"/>
                <a:ea typeface="휴먼매직체"/>
              </a:rPr>
              <a:t>트리거들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4A92D1-A0C7-46C7-A856-8A22988A3E93}"/>
              </a:ext>
            </a:extLst>
          </p:cNvPr>
          <p:cNvSpPr txBox="1"/>
          <p:nvPr/>
        </p:nvSpPr>
        <p:spPr>
          <a:xfrm>
            <a:off x="-207034" y="123646"/>
            <a:ext cx="4942935" cy="923330"/>
          </a:xfrm>
          <a:prstGeom prst="rect">
            <a:avLst/>
          </a:prstGeom>
          <a:noFill/>
          <a:ln>
            <a:noFill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altLang="ko-KR" dirty="0">
                <a:solidFill>
                  <a:schemeClr val="bg1"/>
                </a:solidFill>
                <a:latin typeface="+mn-ea"/>
              </a:rPr>
              <a:t>Lambda</a:t>
            </a:r>
            <a:r>
              <a:rPr lang="ko-KR" altLang="en-US" dirty="0">
                <a:solidFill>
                  <a:schemeClr val="bg1"/>
                </a:solidFill>
                <a:latin typeface="+mn-ea"/>
              </a:rPr>
              <a:t>를 활용한</a:t>
            </a:r>
          </a:p>
          <a:p>
            <a:pPr algn="ctr"/>
            <a:r>
              <a:rPr lang="ko-KR" altLang="en-US" dirty="0">
                <a:solidFill>
                  <a:schemeClr val="bg1"/>
                </a:solidFill>
                <a:latin typeface="+mn-ea"/>
              </a:rPr>
              <a:t>서버리스 컴퓨팅</a:t>
            </a:r>
          </a:p>
          <a:p>
            <a:pPr algn="l"/>
            <a:endParaRPr lang="ko-KR" altLang="en-US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F628BFE6-708B-4D6E-A3BF-5004B91FFD38}"/>
              </a:ext>
            </a:extLst>
          </p:cNvPr>
          <p:cNvCxnSpPr/>
          <p:nvPr/>
        </p:nvCxnSpPr>
        <p:spPr>
          <a:xfrm flipV="1">
            <a:off x="1137697" y="3230651"/>
            <a:ext cx="2530912" cy="13136"/>
          </a:xfrm>
          <a:prstGeom prst="straightConnector1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DA5ABA4-9829-4D08-A710-58EF5BE46597}"/>
              </a:ext>
            </a:extLst>
          </p:cNvPr>
          <p:cNvGrpSpPr/>
          <p:nvPr/>
        </p:nvGrpSpPr>
        <p:grpSpPr>
          <a:xfrm>
            <a:off x="6122483" y="949036"/>
            <a:ext cx="1294025" cy="1991071"/>
            <a:chOff x="5209308" y="1226127"/>
            <a:chExt cx="1182712" cy="1488464"/>
          </a:xfrm>
        </p:grpSpPr>
        <p:pic>
          <p:nvPicPr>
            <p:cNvPr id="2" name="그림 2">
              <a:extLst>
                <a:ext uri="{FF2B5EF4-FFF2-40B4-BE49-F238E27FC236}">
                  <a16:creationId xmlns:a16="http://schemas.microsoft.com/office/drawing/2014/main" id="{D9AEB2DB-81DC-440C-AE50-EB07EACDD6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09308" y="1226127"/>
              <a:ext cx="1180320" cy="962691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C9CCE7A-BA53-48B0-98C9-E997DD4B5E60}"/>
                </a:ext>
              </a:extLst>
            </p:cNvPr>
            <p:cNvSpPr txBox="1"/>
            <p:nvPr/>
          </p:nvSpPr>
          <p:spPr>
            <a:xfrm>
              <a:off x="5214383" y="2231414"/>
              <a:ext cx="1177637" cy="483177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ko-KR" altLang="en-US" dirty="0">
                  <a:ea typeface="휴먼매직체"/>
                </a:rPr>
                <a:t>API GATEWAY</a:t>
              </a:r>
              <a:endParaRPr lang="ko-KR">
                <a:ea typeface="휴먼매직체"/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0ACB496F-2C10-47D1-BEAB-1489A19D3F48}"/>
              </a:ext>
            </a:extLst>
          </p:cNvPr>
          <p:cNvGrpSpPr/>
          <p:nvPr/>
        </p:nvGrpSpPr>
        <p:grpSpPr>
          <a:xfrm>
            <a:off x="9254835" y="949037"/>
            <a:ext cx="1288473" cy="1766042"/>
            <a:chOff x="5209308" y="4287982"/>
            <a:chExt cx="1288473" cy="1766042"/>
          </a:xfrm>
        </p:grpSpPr>
        <p:pic>
          <p:nvPicPr>
            <p:cNvPr id="16" name="그림 16" descr="테이블, 게임이(가) 표시된 사진&#10;&#10;자동 생성된 설명">
              <a:extLst>
                <a:ext uri="{FF2B5EF4-FFF2-40B4-BE49-F238E27FC236}">
                  <a16:creationId xmlns:a16="http://schemas.microsoft.com/office/drawing/2014/main" id="{C8751984-3EA0-476B-B858-F534D997330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209308" y="4287982"/>
              <a:ext cx="1288473" cy="1288473"/>
            </a:xfrm>
            <a:prstGeom prst="rect">
              <a:avLst/>
            </a:prstGeom>
          </p:spPr>
        </p:pic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CF81A481-EE58-4FC6-BBB0-F425390C82F3}"/>
                </a:ext>
              </a:extLst>
            </p:cNvPr>
            <p:cNvSpPr txBox="1"/>
            <p:nvPr/>
          </p:nvSpPr>
          <p:spPr>
            <a:xfrm>
              <a:off x="5587711" y="5684692"/>
              <a:ext cx="540328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dirty="0">
                  <a:ea typeface="휴먼매직체"/>
                </a:rPr>
                <a:t>S3</a:t>
              </a:r>
              <a:endParaRPr lang="ko-KR" dirty="0"/>
            </a:p>
          </p:txBody>
        </p:sp>
      </p:grp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AD0AA7EE-0EC3-4EB8-99E8-E9CD4FA3654A}"/>
              </a:ext>
            </a:extLst>
          </p:cNvPr>
          <p:cNvGrpSpPr/>
          <p:nvPr/>
        </p:nvGrpSpPr>
        <p:grpSpPr>
          <a:xfrm>
            <a:off x="6123708" y="4260274"/>
            <a:ext cx="1288474" cy="1779896"/>
            <a:chOff x="6400799" y="4287982"/>
            <a:chExt cx="1288474" cy="1779896"/>
          </a:xfrm>
        </p:grpSpPr>
        <p:pic>
          <p:nvPicPr>
            <p:cNvPr id="17" name="그림 17" descr="그리기, 옅은이(가) 표시된 사진&#10;&#10;자동 생성된 설명">
              <a:extLst>
                <a:ext uri="{FF2B5EF4-FFF2-40B4-BE49-F238E27FC236}">
                  <a16:creationId xmlns:a16="http://schemas.microsoft.com/office/drawing/2014/main" id="{BDC93618-5DB9-427C-B201-06F7832D0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0799" y="4287982"/>
              <a:ext cx="1288474" cy="1288474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260109-4F16-4BFF-9297-73CB81D90886}"/>
                </a:ext>
              </a:extLst>
            </p:cNvPr>
            <p:cNvSpPr txBox="1"/>
            <p:nvPr/>
          </p:nvSpPr>
          <p:spPr>
            <a:xfrm>
              <a:off x="6751491" y="5698546"/>
              <a:ext cx="692727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dirty="0">
                  <a:ea typeface="휴먼매직체"/>
                </a:rPr>
                <a:t>SNS</a:t>
              </a:r>
              <a:endParaRPr lang="ko-KR" dirty="0"/>
            </a:p>
          </p:txBody>
        </p: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427FC4A-75D6-4B13-8D3B-15427ACB0A2F}"/>
              </a:ext>
            </a:extLst>
          </p:cNvPr>
          <p:cNvGrpSpPr/>
          <p:nvPr/>
        </p:nvGrpSpPr>
        <p:grpSpPr>
          <a:xfrm>
            <a:off x="9296399" y="4260272"/>
            <a:ext cx="1288473" cy="1779898"/>
            <a:chOff x="7730836" y="4287981"/>
            <a:chExt cx="1288473" cy="1779898"/>
          </a:xfrm>
        </p:grpSpPr>
        <p:pic>
          <p:nvPicPr>
            <p:cNvPr id="14" name="그림 15" descr="그리기, 옅은이(가) 표시된 사진&#10;&#10;자동 생성된 설명">
              <a:extLst>
                <a:ext uri="{FF2B5EF4-FFF2-40B4-BE49-F238E27FC236}">
                  <a16:creationId xmlns:a16="http://schemas.microsoft.com/office/drawing/2014/main" id="{6BF008C6-BCED-4B67-81DD-EB4188DDD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30836" y="4287981"/>
              <a:ext cx="1288473" cy="1274619"/>
            </a:xfrm>
            <a:prstGeom prst="rect">
              <a:avLst/>
            </a:prstGeom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CA10AA9-EC80-4509-BDA2-6E13FC14149C}"/>
                </a:ext>
              </a:extLst>
            </p:cNvPr>
            <p:cNvSpPr txBox="1"/>
            <p:nvPr/>
          </p:nvSpPr>
          <p:spPr>
            <a:xfrm>
              <a:off x="7901418" y="5698547"/>
              <a:ext cx="955964" cy="369332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ko-KR" altLang="en-US" dirty="0">
                  <a:ea typeface="휴먼매직체"/>
                </a:rPr>
                <a:t>KINESIS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0042737"/>
      </p:ext>
    </p:extLst>
  </p:cSld>
  <p:clrMapOvr>
    <a:masterClrMapping/>
  </p:clrMapOvr>
</p:sld>
</file>

<file path=ppt/theme/theme1.xml><?xml version="1.0" encoding="utf-8"?>
<a:theme xmlns:a="http://schemas.openxmlformats.org/drawingml/2006/main" name="소포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290C99F-ABF3-4FED-B5A3-5D1E68261DB8}">
  <ds:schemaRefs>
    <ds:schemaRef ds:uri="http://purl.org/dc/dcmitype/"/>
    <ds:schemaRef ds:uri="http://schemas.microsoft.com/office/2006/documentManagement/types"/>
    <ds:schemaRef ds:uri="http://purl.org/dc/terms/"/>
    <ds:schemaRef ds:uri="http://schemas.microsoft.com/office/2006/metadata/properties"/>
    <ds:schemaRef ds:uri="16c05727-aa75-4e4a-9b5f-8a80a1165891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71af3243-3dd4-4a8d-8c0d-dd76da1f02a5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CE95F751-6EE8-404A-B437-18DA1AADDAA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D566865C-06EC-4791-9E67-38F3AD8FD6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199</TotalTime>
  <Words>2267</Words>
  <Application>Microsoft Office PowerPoint</Application>
  <PresentationFormat>와이드스크린</PresentationFormat>
  <Paragraphs>717</Paragraphs>
  <Slides>43</Slides>
  <Notes>42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43</vt:i4>
      </vt:variant>
    </vt:vector>
  </HeadingPairs>
  <TitlesOfParts>
    <vt:vector size="51" baseType="lpstr">
      <vt:lpstr>Amazon Ember</vt:lpstr>
      <vt:lpstr>Gulim</vt:lpstr>
      <vt:lpstr>맑은 고딕</vt:lpstr>
      <vt:lpstr>휴먼매직체</vt:lpstr>
      <vt:lpstr>Arial</vt:lpstr>
      <vt:lpstr>Comic Sans MS</vt:lpstr>
      <vt:lpstr>Gill Sans MT</vt:lpstr>
      <vt:lpstr>소포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금융 자산 디자인</dc:title>
  <dc:creator/>
  <cp:lastModifiedBy>Jeawon</cp:lastModifiedBy>
  <cp:revision>2560</cp:revision>
  <dcterms:created xsi:type="dcterms:W3CDTF">2020-09-10T07:05:12Z</dcterms:created>
  <dcterms:modified xsi:type="dcterms:W3CDTF">2020-09-15T13:10:24Z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